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63" r:id="rId3"/>
    <p:sldId id="259" r:id="rId4"/>
    <p:sldId id="257" r:id="rId5"/>
    <p:sldId id="260" r:id="rId6"/>
    <p:sldId id="258" r:id="rId7"/>
    <p:sldId id="269" r:id="rId8"/>
    <p:sldId id="270" r:id="rId9"/>
    <p:sldId id="262" r:id="rId10"/>
    <p:sldId id="264" r:id="rId11"/>
    <p:sldId id="265" r:id="rId12"/>
    <p:sldId id="266" r:id="rId13"/>
    <p:sldId id="272" r:id="rId14"/>
    <p:sldId id="276" r:id="rId15"/>
    <p:sldId id="267" r:id="rId16"/>
    <p:sldId id="274" r:id="rId17"/>
    <p:sldId id="271" r:id="rId18"/>
    <p:sldId id="277" r:id="rId19"/>
    <p:sldId id="278" r:id="rId20"/>
    <p:sldId id="291" r:id="rId21"/>
    <p:sldId id="261" r:id="rId22"/>
    <p:sldId id="279" r:id="rId23"/>
    <p:sldId id="280" r:id="rId24"/>
    <p:sldId id="281" r:id="rId25"/>
    <p:sldId id="282" r:id="rId26"/>
    <p:sldId id="284" r:id="rId27"/>
    <p:sldId id="285" r:id="rId28"/>
    <p:sldId id="286" r:id="rId29"/>
    <p:sldId id="287" r:id="rId30"/>
    <p:sldId id="288" r:id="rId31"/>
    <p:sldId id="268" r:id="rId32"/>
    <p:sldId id="289" r:id="rId33"/>
    <p:sldId id="290" r:id="rId34"/>
    <p:sldId id="292" r:id="rId35"/>
    <p:sldId id="293" r:id="rId36"/>
    <p:sldId id="294" r:id="rId37"/>
    <p:sldId id="295" r:id="rId3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9823" autoAdjust="0"/>
  </p:normalViewPr>
  <p:slideViewPr>
    <p:cSldViewPr snapToGrid="0">
      <p:cViewPr varScale="1">
        <p:scale>
          <a:sx n="40" d="100"/>
          <a:sy n="40" d="100"/>
        </p:scale>
        <p:origin x="7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D9E3E0-F6F8-4299-8B44-012E9CB592C9}" type="datetimeFigureOut">
              <a:rPr lang="es-CO" smtClean="0"/>
              <a:t>9/07/2019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8E593A-B8D1-468E-95F3-FFF9F6F9C37B}" type="slidenum">
              <a:rPr lang="es-CO" smtClean="0"/>
              <a:t>‹Nº›</a:t>
            </a:fld>
            <a:endParaRPr lang="es-CO"/>
          </a:p>
        </p:txBody>
      </p:sp>
    </p:spTree>
    <p:extLst>
      <p:ext uri="{BB962C8B-B14F-4D97-AF65-F5344CB8AC3E}">
        <p14:creationId xmlns:p14="http://schemas.microsoft.com/office/powerpoint/2010/main" val="761750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408E593A-B8D1-468E-95F3-FFF9F6F9C37B}" type="slidenum">
              <a:rPr lang="es-CO" smtClean="0"/>
              <a:t>3</a:t>
            </a:fld>
            <a:endParaRPr lang="es-CO"/>
          </a:p>
        </p:txBody>
      </p:sp>
    </p:spTree>
    <p:extLst>
      <p:ext uri="{BB962C8B-B14F-4D97-AF65-F5344CB8AC3E}">
        <p14:creationId xmlns:p14="http://schemas.microsoft.com/office/powerpoint/2010/main" val="74902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707E9240-8607-4B7A-95E0-52AD26CE1EDF}" type="datetimeFigureOut">
              <a:rPr lang="es-CO" smtClean="0"/>
              <a:t>9/07/2019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2663606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707E9240-8607-4B7A-95E0-52AD26CE1EDF}" type="datetimeFigureOut">
              <a:rPr lang="es-CO" smtClean="0"/>
              <a:t>9/07/2019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1486524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707E9240-8607-4B7A-95E0-52AD26CE1EDF}" type="datetimeFigureOut">
              <a:rPr lang="es-CO" smtClean="0"/>
              <a:t>9/07/2019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71769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707E9240-8607-4B7A-95E0-52AD26CE1EDF}" type="datetimeFigureOut">
              <a:rPr lang="es-CO" smtClean="0"/>
              <a:t>9/07/2019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2569414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707E9240-8607-4B7A-95E0-52AD26CE1EDF}" type="datetimeFigureOut">
              <a:rPr lang="es-CO" smtClean="0"/>
              <a:t>9/07/2019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3585189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707E9240-8607-4B7A-95E0-52AD26CE1EDF}" type="datetimeFigureOut">
              <a:rPr lang="es-CO" smtClean="0"/>
              <a:t>9/07/2019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3164052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07E9240-8607-4B7A-95E0-52AD26CE1EDF}" type="datetimeFigureOut">
              <a:rPr lang="es-CO" smtClean="0"/>
              <a:t>9/07/2019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2532950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707E9240-8607-4B7A-95E0-52AD26CE1EDF}" type="datetimeFigureOut">
              <a:rPr lang="es-CO" smtClean="0"/>
              <a:t>9/07/2019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400192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707E9240-8607-4B7A-95E0-52AD26CE1EDF}" type="datetimeFigureOut">
              <a:rPr lang="es-CO" smtClean="0"/>
              <a:t>9/07/2019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786743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707E9240-8607-4B7A-95E0-52AD26CE1EDF}" type="datetimeFigureOut">
              <a:rPr lang="es-CO" smtClean="0"/>
              <a:t>9/07/2019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458962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707E9240-8607-4B7A-95E0-52AD26CE1EDF}" type="datetimeFigureOut">
              <a:rPr lang="es-CO" smtClean="0"/>
              <a:t>9/07/2019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FB466E1E-B7FB-4EF5-8CF5-5518AFDF6359}" type="slidenum">
              <a:rPr lang="es-CO" smtClean="0"/>
              <a:t>‹Nº›</a:t>
            </a:fld>
            <a:endParaRPr lang="es-CO"/>
          </a:p>
        </p:txBody>
      </p:sp>
    </p:spTree>
    <p:extLst>
      <p:ext uri="{BB962C8B-B14F-4D97-AF65-F5344CB8AC3E}">
        <p14:creationId xmlns:p14="http://schemas.microsoft.com/office/powerpoint/2010/main" val="1490400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7E9240-8607-4B7A-95E0-52AD26CE1EDF}" type="datetimeFigureOut">
              <a:rPr lang="es-CO" smtClean="0"/>
              <a:t>9/07/2019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466E1E-B7FB-4EF5-8CF5-5518AFDF6359}" type="slidenum">
              <a:rPr lang="es-CO" smtClean="0"/>
              <a:t>‹Nº›</a:t>
            </a:fld>
            <a:endParaRPr lang="es-CO"/>
          </a:p>
        </p:txBody>
      </p:sp>
    </p:spTree>
    <p:extLst>
      <p:ext uri="{BB962C8B-B14F-4D97-AF65-F5344CB8AC3E}">
        <p14:creationId xmlns:p14="http://schemas.microsoft.com/office/powerpoint/2010/main" val="221095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3999" y="1037143"/>
            <a:ext cx="9144000" cy="770605"/>
          </a:xfrm>
        </p:spPr>
        <p:txBody>
          <a:bodyPr>
            <a:normAutofit fontScale="90000"/>
          </a:bodyPr>
          <a:lstStyle/>
          <a:p>
            <a:r>
              <a:rPr lang="es-CO" dirty="0" smtClean="0">
                <a:latin typeface="Algerian" panose="04020705040A02060702" pitchFamily="82" charset="0"/>
              </a:rPr>
              <a:t>EL TIEMPO SE HA CUMPLIDO</a:t>
            </a:r>
            <a:endParaRPr lang="es-CO" dirty="0">
              <a:latin typeface="Algerian" panose="04020705040A02060702" pitchFamily="82" charset="0"/>
            </a:endParaRPr>
          </a:p>
        </p:txBody>
      </p:sp>
      <p:sp>
        <p:nvSpPr>
          <p:cNvPr id="3" name="Subtítulo 2"/>
          <p:cNvSpPr>
            <a:spLocks noGrp="1"/>
          </p:cNvSpPr>
          <p:nvPr>
            <p:ph type="subTitle" idx="1"/>
          </p:nvPr>
        </p:nvSpPr>
        <p:spPr>
          <a:xfrm>
            <a:off x="1523999" y="5672416"/>
            <a:ext cx="9144000" cy="667871"/>
          </a:xfrm>
        </p:spPr>
        <p:txBody>
          <a:bodyPr>
            <a:normAutofit/>
          </a:bodyPr>
          <a:lstStyle/>
          <a:p>
            <a:r>
              <a:rPr lang="es-CO" sz="4000" dirty="0" smtClean="0"/>
              <a:t>Texto base  Marcos 1:15.</a:t>
            </a:r>
            <a:endParaRPr lang="es-CO" sz="4000" dirty="0"/>
          </a:p>
        </p:txBody>
      </p:sp>
      <p:pic>
        <p:nvPicPr>
          <p:cNvPr id="5" name="Imagen 4"/>
          <p:cNvPicPr>
            <a:picLocks noChangeAspect="1"/>
          </p:cNvPicPr>
          <p:nvPr/>
        </p:nvPicPr>
        <p:blipFill>
          <a:blip r:embed="rId2"/>
          <a:stretch>
            <a:fillRect/>
          </a:stretch>
        </p:blipFill>
        <p:spPr>
          <a:xfrm>
            <a:off x="4000078" y="2233953"/>
            <a:ext cx="4191841" cy="3346194"/>
          </a:xfrm>
          <a:prstGeom prst="rect">
            <a:avLst/>
          </a:prstGeom>
        </p:spPr>
      </p:pic>
      <p:sp>
        <p:nvSpPr>
          <p:cNvPr id="6" name="Menos 5"/>
          <p:cNvSpPr/>
          <p:nvPr/>
        </p:nvSpPr>
        <p:spPr>
          <a:xfrm>
            <a:off x="2374232" y="5883087"/>
            <a:ext cx="7122694" cy="914400"/>
          </a:xfrm>
          <a:prstGeom prst="mathMinus">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Menos 6"/>
          <p:cNvSpPr/>
          <p:nvPr/>
        </p:nvSpPr>
        <p:spPr>
          <a:xfrm>
            <a:off x="1" y="610937"/>
            <a:ext cx="12031578" cy="426206"/>
          </a:xfrm>
          <a:prstGeom prst="mathMinus">
            <a:avLst>
              <a:gd name="adj1" fmla="val 54289"/>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718567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545432"/>
            <a:ext cx="10515600" cy="3866147"/>
          </a:xfrm>
        </p:spPr>
        <p:txBody>
          <a:bodyPr/>
          <a:lstStyle/>
          <a:p>
            <a:pPr marL="0" indent="0" algn="ctr">
              <a:buNone/>
            </a:pPr>
            <a:r>
              <a:rPr lang="es-CO" sz="4000" b="1" dirty="0" smtClean="0"/>
              <a:t>“El tiempo se ha cumplido”</a:t>
            </a:r>
          </a:p>
          <a:p>
            <a:pPr marL="0" indent="0" algn="ctr">
              <a:buNone/>
            </a:pPr>
            <a:r>
              <a:rPr lang="es-CO" dirty="0" smtClean="0"/>
              <a:t>Indica que Dios tiene un cronograma preestablecido, y de acuerdo a él, paso a paso, va desarrollando las cosas que tiene programadas, para la salvación del hombre, estipuladas en la profecía. </a:t>
            </a:r>
          </a:p>
          <a:p>
            <a:pPr marL="0" indent="0" algn="ctr">
              <a:buNone/>
            </a:pPr>
            <a:endParaRPr lang="es-CO" dirty="0"/>
          </a:p>
          <a:p>
            <a:pPr marL="0" indent="0" algn="ctr">
              <a:buNone/>
            </a:pPr>
            <a:r>
              <a:rPr lang="es-CO" dirty="0" smtClean="0"/>
              <a:t>El apóstol Pablo die. “</a:t>
            </a:r>
            <a:r>
              <a:rPr lang="es-CO" b="1" i="1" dirty="0" smtClean="0"/>
              <a:t>Pero cuando vino el cumplimiento del tiempo, Dios envió a su Hijo, nacido de mujer y nacido bajo la Ley</a:t>
            </a:r>
            <a:r>
              <a:rPr lang="es-CO" dirty="0" smtClean="0"/>
              <a:t>”</a:t>
            </a:r>
          </a:p>
          <a:p>
            <a:pPr marL="0" indent="0" algn="ctr">
              <a:buNone/>
            </a:pPr>
            <a:r>
              <a:rPr lang="es-CO" dirty="0" smtClean="0">
                <a:solidFill>
                  <a:srgbClr val="FF0000"/>
                </a:solidFill>
              </a:rPr>
              <a:t>Gálatas 4:4</a:t>
            </a:r>
            <a:endParaRPr lang="es-CO" dirty="0">
              <a:solidFill>
                <a:srgbClr val="FF0000"/>
              </a:solidFill>
            </a:endParaRPr>
          </a:p>
        </p:txBody>
      </p:sp>
      <p:pic>
        <p:nvPicPr>
          <p:cNvPr id="4" name="Imagen 3"/>
          <p:cNvPicPr>
            <a:picLocks noChangeAspect="1"/>
          </p:cNvPicPr>
          <p:nvPr/>
        </p:nvPicPr>
        <p:blipFill>
          <a:blip r:embed="rId2"/>
          <a:stretch>
            <a:fillRect/>
          </a:stretch>
        </p:blipFill>
        <p:spPr>
          <a:xfrm>
            <a:off x="4211053" y="4411579"/>
            <a:ext cx="3769894" cy="2446421"/>
          </a:xfrm>
          <a:prstGeom prst="rect">
            <a:avLst/>
          </a:prstGeom>
        </p:spPr>
      </p:pic>
    </p:spTree>
    <p:extLst>
      <p:ext uri="{BB962C8B-B14F-4D97-AF65-F5344CB8AC3E}">
        <p14:creationId xmlns:p14="http://schemas.microsoft.com/office/powerpoint/2010/main" val="3831272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CO" sz="5400" b="1" dirty="0" smtClean="0"/>
              <a:t>EXTRAORDINARIA PROFECÍA, A LA VISTA</a:t>
            </a:r>
            <a:endParaRPr lang="es-CO" sz="5400" b="1" dirty="0"/>
          </a:p>
        </p:txBody>
      </p:sp>
      <p:sp>
        <p:nvSpPr>
          <p:cNvPr id="3" name="Marcador de contenido 2"/>
          <p:cNvSpPr>
            <a:spLocks noGrp="1"/>
          </p:cNvSpPr>
          <p:nvPr>
            <p:ph idx="1"/>
          </p:nvPr>
        </p:nvSpPr>
        <p:spPr>
          <a:xfrm>
            <a:off x="838200" y="1825624"/>
            <a:ext cx="10515600" cy="4831850"/>
          </a:xfrm>
          <a:blipFill>
            <a:blip r:embed="rId3"/>
            <a:tile tx="0" ty="0" sx="100000" sy="100000" flip="none" algn="tl"/>
          </a:blipFill>
          <a:scene3d>
            <a:camera prst="orthographicFront"/>
            <a:lightRig rig="threePt" dir="t"/>
          </a:scene3d>
          <a:sp3d>
            <a:bevelT prst="slope"/>
          </a:sp3d>
        </p:spPr>
        <p:txBody>
          <a:bodyPr/>
          <a:lstStyle/>
          <a:p>
            <a:pPr marL="0" indent="0" algn="ctr">
              <a:buNone/>
            </a:pPr>
            <a:r>
              <a:rPr lang="es-CO" sz="3600" b="1" dirty="0" smtClean="0"/>
              <a:t>Decía: "El tiempo se ha cumplido y el reino de Dios se ha acercado. ¡Arrepentíos y creed en el evangelio!</a:t>
            </a:r>
          </a:p>
          <a:p>
            <a:pPr marL="0" indent="0" algn="ctr">
              <a:buNone/>
            </a:pPr>
            <a:endParaRPr lang="es-CO" dirty="0"/>
          </a:p>
          <a:p>
            <a:pPr marL="0" indent="0" algn="ctr">
              <a:buNone/>
            </a:pPr>
            <a:r>
              <a:rPr lang="es-CO" dirty="0" smtClean="0"/>
              <a:t>“El tiempo se ha cumplido”, se refería al cumplimiento de dos profecías, la de las setenta semanas que señalaba la fecha exacta de la venida del Mecías, pero que los destinatarios, a los cuales se refería, según las Palabra del Señor, “Creed al Evangelio”, si la sabían, no la creían, y por tanto, no estaban esperando su cumplimiento.  </a:t>
            </a:r>
          </a:p>
          <a:p>
            <a:pPr marL="0" indent="0" algn="ctr">
              <a:buNone/>
            </a:pPr>
            <a:r>
              <a:rPr lang="es-CO" dirty="0" smtClean="0"/>
              <a:t>Y cuando se cumplió, los tomo DESPREVENIDOS. Aunque estaba claramente escrita en el Libro de Daniel.  </a:t>
            </a:r>
            <a:endParaRPr lang="es-CO" dirty="0"/>
          </a:p>
        </p:txBody>
      </p:sp>
    </p:spTree>
    <p:extLst>
      <p:ext uri="{BB962C8B-B14F-4D97-AF65-F5344CB8AC3E}">
        <p14:creationId xmlns:p14="http://schemas.microsoft.com/office/powerpoint/2010/main" val="40193249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0" y="465222"/>
            <a:ext cx="11389895" cy="6240378"/>
          </a:xfrm>
          <a:blipFill>
            <a:blip r:embed="rId2"/>
            <a:tile tx="0" ty="0" sx="100000" sy="100000" flip="none" algn="tl"/>
          </a:blipFill>
          <a:scene3d>
            <a:camera prst="orthographicFront"/>
            <a:lightRig rig="threePt" dir="t"/>
          </a:scene3d>
          <a:sp3d>
            <a:bevelT prst="slope"/>
          </a:sp3d>
        </p:spPr>
        <p:txBody>
          <a:bodyPr>
            <a:normAutofit/>
          </a:bodyPr>
          <a:lstStyle/>
          <a:p>
            <a:pPr marL="0" indent="0" algn="ctr">
              <a:buNone/>
            </a:pPr>
            <a:r>
              <a:rPr lang="es-CO" dirty="0" smtClean="0"/>
              <a:t>Pero la sabían otros también y que estaban alerta, para quienes no era la profecía, y se sintieron felices y gozosos por ver su cumplimiento, porque la misión de ellos es trabajar por la salvación del hombre, Los ángeles.</a:t>
            </a:r>
          </a:p>
          <a:p>
            <a:pPr marL="0" indent="0" algn="ctr">
              <a:buNone/>
            </a:pPr>
            <a:endParaRPr lang="es-CO" dirty="0" smtClean="0"/>
          </a:p>
          <a:p>
            <a:pPr marL="0" indent="0" algn="ctr">
              <a:buNone/>
            </a:pPr>
            <a:r>
              <a:rPr lang="es-CO" dirty="0" smtClean="0">
                <a:solidFill>
                  <a:srgbClr val="FF0000"/>
                </a:solidFill>
              </a:rPr>
              <a:t>Lucas 2:8-11, 13,14, </a:t>
            </a:r>
            <a:r>
              <a:rPr lang="es-CO" dirty="0" smtClean="0"/>
              <a:t>dice: </a:t>
            </a:r>
          </a:p>
          <a:p>
            <a:pPr marL="0" indent="0" algn="ctr">
              <a:buNone/>
            </a:pPr>
            <a:r>
              <a:rPr lang="es-CO" dirty="0" smtClean="0"/>
              <a:t>“Había pastores en la misma región, que velaban y guardaban las vigilias de la noche sobre su rebaño. 9 Y se les presentó un ángel del Señor y la gloria del Señor los rodeó de resplandor, y tuvieron gran temor. 10 Pero el ángel les dijo: --No temáis, porque yo os doy nuevas de gran gozo, que será para todo el pueblo:11 que os ha nacido hoy, en la ciudad de David, un Salvador, que es Cristo el Señor </a:t>
            </a:r>
          </a:p>
          <a:p>
            <a:pPr marL="0" indent="0" algn="ctr">
              <a:buNone/>
            </a:pPr>
            <a:r>
              <a:rPr lang="es-CO" dirty="0" smtClean="0"/>
              <a:t>13 Repentinamente apareció con el ángel una multitud de las huestes celestiales, que alababan a Dios y decían: 14 "¡Gloria a Dios en las alturas y en la tierra paz, buena voluntad para con los hombres”</a:t>
            </a:r>
          </a:p>
        </p:txBody>
      </p:sp>
    </p:spTree>
    <p:extLst>
      <p:ext uri="{BB962C8B-B14F-4D97-AF65-F5344CB8AC3E}">
        <p14:creationId xmlns:p14="http://schemas.microsoft.com/office/powerpoint/2010/main" val="3442751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9179" y="304800"/>
            <a:ext cx="11341767" cy="6553200"/>
          </a:xfrm>
          <a:blipFill>
            <a:blip r:embed="rId2"/>
            <a:tile tx="0" ty="0" sx="100000" sy="100000" flip="none" algn="tl"/>
          </a:blipFill>
          <a:scene3d>
            <a:camera prst="orthographicFront"/>
            <a:lightRig rig="threePt" dir="t"/>
          </a:scene3d>
          <a:sp3d>
            <a:bevelT prst="slope"/>
          </a:sp3d>
        </p:spPr>
        <p:txBody>
          <a:bodyPr>
            <a:normAutofit lnSpcReduction="10000"/>
          </a:bodyPr>
          <a:lstStyle/>
          <a:p>
            <a:pPr marL="0" indent="0" algn="ctr">
              <a:buNone/>
            </a:pPr>
            <a:r>
              <a:rPr lang="es-CO" sz="4000" b="1" dirty="0" smtClean="0"/>
              <a:t>¿Cuál fue la reacción de los pastores?</a:t>
            </a:r>
          </a:p>
          <a:p>
            <a:pPr marL="0" indent="0" algn="ctr">
              <a:buNone/>
            </a:pPr>
            <a:r>
              <a:rPr lang="es-CO" dirty="0" smtClean="0"/>
              <a:t>“!Sucedió que cuando los ángeles se fueron de ellos al cielo, los pastores se dijeron unos a otros: --Pasemos, pues, hasta Belén, y veamos esto que ha sucedido y que el Señor nos ha manifestado. 16 Vinieron, pues, </a:t>
            </a:r>
            <a:r>
              <a:rPr lang="es-CO" u="sng" dirty="0" smtClean="0"/>
              <a:t>apresuradamente</a:t>
            </a:r>
            <a:r>
              <a:rPr lang="es-CO" dirty="0" smtClean="0"/>
              <a:t>, y hallaron a María y a José, y al niño acostado en el pesebre. 17 Al verlo, dieron a conocer lo que se les había dicho acerca del niño. 18 Todos los que oyeron, se maravillaron de lo que los pastores les decían. 19 Pero María guardaba todas estas cosas, meditándolas en su corazón. 20 Los pastores se volvieron glorificando y alabando a Dios por todas las cosas que habían oído y visto, como se les había dicho”. </a:t>
            </a:r>
          </a:p>
          <a:p>
            <a:pPr marL="0" indent="0" algn="ctr">
              <a:buNone/>
            </a:pPr>
            <a:r>
              <a:rPr lang="es-CO" dirty="0" smtClean="0">
                <a:solidFill>
                  <a:srgbClr val="FF0000"/>
                </a:solidFill>
              </a:rPr>
              <a:t>Luc.2:15- 20</a:t>
            </a:r>
            <a:r>
              <a:rPr lang="es-CO" dirty="0" smtClean="0"/>
              <a:t>.</a:t>
            </a:r>
          </a:p>
          <a:p>
            <a:pPr marL="0" indent="0" algn="ctr">
              <a:buNone/>
            </a:pPr>
            <a:endParaRPr lang="es-CO" dirty="0" smtClean="0"/>
          </a:p>
          <a:p>
            <a:pPr marL="0" indent="0" algn="ctr">
              <a:buNone/>
            </a:pPr>
            <a:r>
              <a:rPr lang="es-CO" dirty="0" smtClean="0"/>
              <a:t>Los pastores se olvidaron de las ovejas, y se fueron </a:t>
            </a:r>
            <a:r>
              <a:rPr lang="es-CO" u="sng" dirty="0" smtClean="0"/>
              <a:t>todos</a:t>
            </a:r>
            <a:r>
              <a:rPr lang="es-CO" dirty="0" smtClean="0"/>
              <a:t> a verificar lo dicho por los ángeles. </a:t>
            </a:r>
            <a:r>
              <a:rPr lang="es-CO" dirty="0"/>
              <a:t>E</a:t>
            </a:r>
            <a:r>
              <a:rPr lang="es-CO" dirty="0" smtClean="0"/>
              <a:t>sto tiene una similitud con la mujer samaritana: </a:t>
            </a:r>
          </a:p>
          <a:p>
            <a:pPr marL="0" indent="0" algn="ctr">
              <a:buNone/>
            </a:pPr>
            <a:r>
              <a:rPr lang="es-CO" dirty="0" smtClean="0">
                <a:solidFill>
                  <a:srgbClr val="FF0000"/>
                </a:solidFill>
              </a:rPr>
              <a:t>(Ver Juan 4:28,29).</a:t>
            </a:r>
          </a:p>
          <a:p>
            <a:endParaRPr lang="es-CO" dirty="0"/>
          </a:p>
        </p:txBody>
      </p:sp>
    </p:spTree>
    <p:extLst>
      <p:ext uri="{BB962C8B-B14F-4D97-AF65-F5344CB8AC3E}">
        <p14:creationId xmlns:p14="http://schemas.microsoft.com/office/powerpoint/2010/main" val="3007782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5" y="320843"/>
            <a:ext cx="11502191" cy="2165684"/>
          </a:xfrm>
        </p:spPr>
        <p:txBody>
          <a:bodyPr>
            <a:normAutofit/>
          </a:bodyPr>
          <a:lstStyle/>
          <a:p>
            <a:pPr marL="0" indent="0" algn="ctr">
              <a:buNone/>
            </a:pPr>
            <a:r>
              <a:rPr lang="es-CO" dirty="0" smtClean="0"/>
              <a:t>“EL TIEMPO SE HA CUMPLIDO”, se refería indudablemente a la profecía que anunciaba la venida de Cristo para redimir a su pueblo, LA PROFECÍA DE LAS SETENTA SEMANAS, que estaban “cortadas para tu pueblo”, el pueblo de Israel, y estaba claramente señalada con sus fechas especificas, en los cinco  eventos, en ña profecía de </a:t>
            </a:r>
            <a:r>
              <a:rPr lang="es-CO" dirty="0" smtClean="0">
                <a:solidFill>
                  <a:srgbClr val="FF0000"/>
                </a:solidFill>
              </a:rPr>
              <a:t>(Daniel 9:24-27).</a:t>
            </a:r>
            <a:endParaRPr lang="es-CO" dirty="0">
              <a:solidFill>
                <a:srgbClr val="FF0000"/>
              </a:solidFill>
            </a:endParaRPr>
          </a:p>
        </p:txBody>
      </p:sp>
      <p:pic>
        <p:nvPicPr>
          <p:cNvPr id="4" name="Imagen 3"/>
          <p:cNvPicPr>
            <a:picLocks noChangeAspect="1"/>
          </p:cNvPicPr>
          <p:nvPr/>
        </p:nvPicPr>
        <p:blipFill>
          <a:blip r:embed="rId2"/>
          <a:stretch>
            <a:fillRect/>
          </a:stretch>
        </p:blipFill>
        <p:spPr>
          <a:xfrm>
            <a:off x="8020" y="2490954"/>
            <a:ext cx="12192000" cy="4105998"/>
          </a:xfrm>
          <a:prstGeom prst="rect">
            <a:avLst/>
          </a:prstGeom>
        </p:spPr>
      </p:pic>
      <p:sp>
        <p:nvSpPr>
          <p:cNvPr id="5" name="Rectángulo 4"/>
          <p:cNvSpPr/>
          <p:nvPr/>
        </p:nvSpPr>
        <p:spPr>
          <a:xfrm>
            <a:off x="8297336" y="2441967"/>
            <a:ext cx="3894664" cy="4154984"/>
          </a:xfrm>
          <a:prstGeom prst="rect">
            <a:avLst/>
          </a:prstGeom>
          <a:solidFill>
            <a:schemeClr val="bg1"/>
          </a:solidFill>
        </p:spPr>
        <p:txBody>
          <a:bodyPr wrap="square">
            <a:spAutoFit/>
          </a:bodyPr>
          <a:lstStyle/>
          <a:p>
            <a:pPr algn="ctr"/>
            <a:r>
              <a:rPr lang="es-CO" sz="2400" dirty="0" smtClean="0"/>
              <a:t>El pueblo de Israel debería saber esta impresionante profecía, que estaba destinada exclusivamente para ellos. </a:t>
            </a:r>
          </a:p>
          <a:p>
            <a:pPr algn="ctr"/>
            <a:endParaRPr lang="es-CO" sz="2400" dirty="0" smtClean="0"/>
          </a:p>
          <a:p>
            <a:pPr algn="ctr"/>
            <a:r>
              <a:rPr lang="es-CO" sz="2400" dirty="0" smtClean="0"/>
              <a:t>Pero los atalayas, a quienes Dios había puesto para enseñar al pueblo, los sacerdotes, por </a:t>
            </a:r>
            <a:r>
              <a:rPr lang="es-CO" sz="2400" b="1" dirty="0" smtClean="0"/>
              <a:t>incredulidad</a:t>
            </a:r>
            <a:r>
              <a:rPr lang="es-CO" sz="2400" dirty="0" smtClean="0"/>
              <a:t>, no la enseñaban al pueblo. </a:t>
            </a:r>
            <a:endParaRPr lang="es-CO" sz="2400" dirty="0"/>
          </a:p>
        </p:txBody>
      </p:sp>
    </p:spTree>
    <p:extLst>
      <p:ext uri="{BB962C8B-B14F-4D97-AF65-F5344CB8AC3E}">
        <p14:creationId xmlns:p14="http://schemas.microsoft.com/office/powerpoint/2010/main" val="191446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4589" y="223313"/>
            <a:ext cx="11719393" cy="3052826"/>
          </a:xfrm>
          <a:blipFill>
            <a:blip r:embed="rId2"/>
            <a:tile tx="0" ty="0" sx="100000" sy="100000" flip="none" algn="tl"/>
          </a:blipFill>
          <a:scene3d>
            <a:camera prst="orthographicFront"/>
            <a:lightRig rig="threePt" dir="t"/>
          </a:scene3d>
          <a:sp3d>
            <a:bevelT prst="slope"/>
          </a:sp3d>
        </p:spPr>
        <p:txBody>
          <a:bodyPr>
            <a:noAutofit/>
          </a:bodyPr>
          <a:lstStyle/>
          <a:p>
            <a:pPr algn="ctr"/>
            <a:r>
              <a:rPr lang="es-CO" sz="2800" dirty="0" smtClean="0"/>
              <a:t>Usted puede leer la profecía en </a:t>
            </a:r>
            <a:r>
              <a:rPr lang="es-CO" sz="2800" dirty="0" smtClean="0">
                <a:solidFill>
                  <a:srgbClr val="FF0000"/>
                </a:solidFill>
              </a:rPr>
              <a:t>Daniel 9:24-27</a:t>
            </a:r>
            <a:r>
              <a:rPr lang="es-CO" sz="2800" dirty="0" smtClean="0"/>
              <a:t>, y no encuentra  fechas, sino cinco eventos, que señalaban su </a:t>
            </a:r>
            <a:r>
              <a:rPr lang="es-CO" sz="2800" dirty="0"/>
              <a:t>cumplimiento.</a:t>
            </a:r>
            <a:br>
              <a:rPr lang="es-CO" sz="2800" dirty="0"/>
            </a:br>
            <a:r>
              <a:rPr lang="es-CO" sz="2800" dirty="0" smtClean="0"/>
              <a:t/>
            </a:r>
            <a:br>
              <a:rPr lang="es-CO" sz="2800" dirty="0" smtClean="0"/>
            </a:br>
            <a:r>
              <a:rPr lang="es-CO" sz="2800" b="1" dirty="0" smtClean="0"/>
              <a:t>¿</a:t>
            </a:r>
            <a:r>
              <a:rPr lang="es-CO" sz="2800" b="1" dirty="0"/>
              <a:t>Cómo se supieron las fechas? </a:t>
            </a:r>
            <a:br>
              <a:rPr lang="es-CO" sz="2800" b="1" dirty="0"/>
            </a:br>
            <a:r>
              <a:rPr lang="es-CO" sz="2800" dirty="0"/>
              <a:t>Guillermo Miller, al estudiar la profecía de los 2300 días, descubrió que al terminar cada </a:t>
            </a:r>
            <a:r>
              <a:rPr lang="es-CO" sz="2800" dirty="0" smtClean="0"/>
              <a:t>evento, </a:t>
            </a:r>
            <a:r>
              <a:rPr lang="es-CO" sz="2800" dirty="0"/>
              <a:t>tenía la fecha, y se la colocó. </a:t>
            </a:r>
            <a:r>
              <a:rPr lang="es-CO" sz="2800" dirty="0" smtClean="0"/>
              <a:t/>
            </a:r>
            <a:br>
              <a:rPr lang="es-CO" sz="2800" dirty="0" smtClean="0"/>
            </a:br>
            <a:r>
              <a:rPr lang="es-CO" sz="2800" dirty="0" smtClean="0"/>
              <a:t>Por tanto las fechas ningún ser humano se las </a:t>
            </a:r>
            <a:r>
              <a:rPr lang="es-CO" sz="2800" dirty="0"/>
              <a:t>p</a:t>
            </a:r>
            <a:r>
              <a:rPr lang="es-CO" sz="2800" dirty="0" smtClean="0"/>
              <a:t>one, estas ya están implícitas en lada evento, </a:t>
            </a:r>
            <a:endParaRPr lang="es-CO" sz="2800" dirty="0"/>
          </a:p>
        </p:txBody>
      </p:sp>
      <p:sp>
        <p:nvSpPr>
          <p:cNvPr id="4" name="Rectángulo 3"/>
          <p:cNvSpPr/>
          <p:nvPr/>
        </p:nvSpPr>
        <p:spPr>
          <a:xfrm>
            <a:off x="86673" y="3292323"/>
            <a:ext cx="2326105" cy="1384995"/>
          </a:xfrm>
          <a:prstGeom prst="rect">
            <a:avLst/>
          </a:prstGeom>
        </p:spPr>
        <p:txBody>
          <a:bodyPr wrap="square">
            <a:spAutoFit/>
          </a:bodyPr>
          <a:lstStyle/>
          <a:p>
            <a:r>
              <a:rPr lang="es-CO" sz="2800" dirty="0"/>
              <a:t>Primer </a:t>
            </a:r>
            <a:r>
              <a:rPr lang="es-CO" sz="2800" dirty="0" smtClean="0"/>
              <a:t>evento</a:t>
            </a:r>
          </a:p>
          <a:p>
            <a:pPr algn="ctr"/>
            <a:r>
              <a:rPr lang="es-CO" sz="2800" dirty="0" smtClean="0"/>
              <a:t>Firma del decreto. </a:t>
            </a:r>
            <a:endParaRPr lang="es-CO" sz="2800" dirty="0"/>
          </a:p>
        </p:txBody>
      </p:sp>
      <p:sp>
        <p:nvSpPr>
          <p:cNvPr id="5" name="Rectángulo 4"/>
          <p:cNvSpPr/>
          <p:nvPr/>
        </p:nvSpPr>
        <p:spPr>
          <a:xfrm>
            <a:off x="2246518" y="3299062"/>
            <a:ext cx="2667156" cy="1261884"/>
          </a:xfrm>
          <a:prstGeom prst="rect">
            <a:avLst/>
          </a:prstGeom>
        </p:spPr>
        <p:txBody>
          <a:bodyPr wrap="square">
            <a:spAutoFit/>
          </a:bodyPr>
          <a:lstStyle/>
          <a:p>
            <a:r>
              <a:rPr lang="es-CO" sz="2800" dirty="0"/>
              <a:t>Segundo evento</a:t>
            </a:r>
            <a:r>
              <a:rPr lang="es-CO" sz="2400" dirty="0" smtClean="0"/>
              <a:t>.</a:t>
            </a:r>
          </a:p>
          <a:p>
            <a:pPr algn="ctr"/>
            <a:r>
              <a:rPr lang="es-CO" sz="2400" dirty="0" smtClean="0"/>
              <a:t>Termina la construcción  </a:t>
            </a:r>
            <a:endParaRPr lang="es-CO" sz="2400" dirty="0"/>
          </a:p>
        </p:txBody>
      </p:sp>
      <p:sp>
        <p:nvSpPr>
          <p:cNvPr id="6" name="Rectángulo 5"/>
          <p:cNvSpPr/>
          <p:nvPr/>
        </p:nvSpPr>
        <p:spPr>
          <a:xfrm>
            <a:off x="4798791" y="3299062"/>
            <a:ext cx="2349554" cy="1384995"/>
          </a:xfrm>
          <a:prstGeom prst="rect">
            <a:avLst/>
          </a:prstGeom>
        </p:spPr>
        <p:txBody>
          <a:bodyPr wrap="square">
            <a:spAutoFit/>
          </a:bodyPr>
          <a:lstStyle/>
          <a:p>
            <a:r>
              <a:rPr lang="es-CO" sz="2800" dirty="0"/>
              <a:t>Tercer evento</a:t>
            </a:r>
            <a:r>
              <a:rPr lang="es-CO" sz="2800" dirty="0" smtClean="0"/>
              <a:t>.</a:t>
            </a:r>
          </a:p>
          <a:p>
            <a:pPr algn="ctr"/>
            <a:r>
              <a:rPr lang="es-CO" sz="2800" dirty="0" smtClean="0"/>
              <a:t>Ungimiento del Mesías. </a:t>
            </a:r>
            <a:endParaRPr lang="es-CO" sz="2800" dirty="0"/>
          </a:p>
        </p:txBody>
      </p:sp>
      <p:sp>
        <p:nvSpPr>
          <p:cNvPr id="7" name="Rectángulo 6"/>
          <p:cNvSpPr/>
          <p:nvPr/>
        </p:nvSpPr>
        <p:spPr>
          <a:xfrm>
            <a:off x="7250451" y="3285743"/>
            <a:ext cx="2426048" cy="1631216"/>
          </a:xfrm>
          <a:prstGeom prst="rect">
            <a:avLst/>
          </a:prstGeom>
        </p:spPr>
        <p:txBody>
          <a:bodyPr wrap="square">
            <a:spAutoFit/>
          </a:bodyPr>
          <a:lstStyle/>
          <a:p>
            <a:r>
              <a:rPr lang="es-CO" sz="2800" dirty="0"/>
              <a:t>Cuarto </a:t>
            </a:r>
            <a:r>
              <a:rPr lang="es-CO" sz="2800" dirty="0" smtClean="0"/>
              <a:t>evento.</a:t>
            </a:r>
          </a:p>
          <a:p>
            <a:pPr algn="ctr"/>
            <a:r>
              <a:rPr lang="es-CO" sz="2400" dirty="0" smtClean="0"/>
              <a:t>Cesan los sacrificios y ofrendas</a:t>
            </a:r>
          </a:p>
        </p:txBody>
      </p:sp>
      <p:sp>
        <p:nvSpPr>
          <p:cNvPr id="8" name="Rectángulo 7"/>
          <p:cNvSpPr/>
          <p:nvPr/>
        </p:nvSpPr>
        <p:spPr>
          <a:xfrm>
            <a:off x="9778606" y="3360618"/>
            <a:ext cx="2349555" cy="1261884"/>
          </a:xfrm>
          <a:prstGeom prst="rect">
            <a:avLst/>
          </a:prstGeom>
        </p:spPr>
        <p:txBody>
          <a:bodyPr wrap="square">
            <a:spAutoFit/>
          </a:bodyPr>
          <a:lstStyle/>
          <a:p>
            <a:r>
              <a:rPr lang="es-CO" sz="2800" dirty="0"/>
              <a:t>Quinto evento</a:t>
            </a:r>
            <a:r>
              <a:rPr lang="es-CO" sz="2800" dirty="0" smtClean="0"/>
              <a:t>.</a:t>
            </a:r>
          </a:p>
          <a:p>
            <a:pPr algn="ctr"/>
            <a:r>
              <a:rPr lang="es-CO" sz="2400" dirty="0" smtClean="0"/>
              <a:t>Terminan las setenta semanas </a:t>
            </a:r>
          </a:p>
        </p:txBody>
      </p:sp>
      <p:pic>
        <p:nvPicPr>
          <p:cNvPr id="9" name="Imagen 8"/>
          <p:cNvPicPr>
            <a:picLocks noChangeAspect="1"/>
          </p:cNvPicPr>
          <p:nvPr/>
        </p:nvPicPr>
        <p:blipFill>
          <a:blip r:embed="rId3"/>
          <a:stretch>
            <a:fillRect/>
          </a:stretch>
        </p:blipFill>
        <p:spPr>
          <a:xfrm>
            <a:off x="2487022" y="4836880"/>
            <a:ext cx="2186148" cy="1333391"/>
          </a:xfrm>
          <a:prstGeom prst="rect">
            <a:avLst/>
          </a:prstGeom>
        </p:spPr>
      </p:pic>
      <p:pic>
        <p:nvPicPr>
          <p:cNvPr id="10" name="Imagen 9"/>
          <p:cNvPicPr>
            <a:picLocks noChangeAspect="1"/>
          </p:cNvPicPr>
          <p:nvPr/>
        </p:nvPicPr>
        <p:blipFill>
          <a:blip r:embed="rId4"/>
          <a:stretch>
            <a:fillRect/>
          </a:stretch>
        </p:blipFill>
        <p:spPr>
          <a:xfrm>
            <a:off x="86673" y="4923539"/>
            <a:ext cx="2086204" cy="1261271"/>
          </a:xfrm>
          <a:prstGeom prst="rect">
            <a:avLst/>
          </a:prstGeom>
        </p:spPr>
      </p:pic>
      <p:pic>
        <p:nvPicPr>
          <p:cNvPr id="11" name="Imagen 10"/>
          <p:cNvPicPr>
            <a:picLocks noChangeAspect="1"/>
          </p:cNvPicPr>
          <p:nvPr/>
        </p:nvPicPr>
        <p:blipFill>
          <a:blip r:embed="rId5"/>
          <a:stretch>
            <a:fillRect/>
          </a:stretch>
        </p:blipFill>
        <p:spPr>
          <a:xfrm>
            <a:off x="4987315" y="4916959"/>
            <a:ext cx="1905000" cy="1258482"/>
          </a:xfrm>
          <a:prstGeom prst="rect">
            <a:avLst/>
          </a:prstGeom>
        </p:spPr>
      </p:pic>
      <p:pic>
        <p:nvPicPr>
          <p:cNvPr id="12" name="Imagen 11"/>
          <p:cNvPicPr>
            <a:picLocks noChangeAspect="1"/>
          </p:cNvPicPr>
          <p:nvPr/>
        </p:nvPicPr>
        <p:blipFill>
          <a:blip r:embed="rId6"/>
          <a:stretch>
            <a:fillRect/>
          </a:stretch>
        </p:blipFill>
        <p:spPr>
          <a:xfrm>
            <a:off x="7328750" y="4892031"/>
            <a:ext cx="2378003" cy="1269513"/>
          </a:xfrm>
          <a:prstGeom prst="rect">
            <a:avLst/>
          </a:prstGeom>
        </p:spPr>
      </p:pic>
      <p:pic>
        <p:nvPicPr>
          <p:cNvPr id="13" name="Imagen 12"/>
          <p:cNvPicPr>
            <a:picLocks noChangeAspect="1"/>
          </p:cNvPicPr>
          <p:nvPr/>
        </p:nvPicPr>
        <p:blipFill>
          <a:blip r:embed="rId7"/>
          <a:stretch>
            <a:fillRect/>
          </a:stretch>
        </p:blipFill>
        <p:spPr>
          <a:xfrm>
            <a:off x="9962783" y="4798825"/>
            <a:ext cx="1981200" cy="1362719"/>
          </a:xfrm>
          <a:prstGeom prst="rect">
            <a:avLst/>
          </a:prstGeom>
        </p:spPr>
      </p:pic>
      <p:sp>
        <p:nvSpPr>
          <p:cNvPr id="14" name="Rectángulo 13"/>
          <p:cNvSpPr/>
          <p:nvPr/>
        </p:nvSpPr>
        <p:spPr>
          <a:xfrm>
            <a:off x="613833" y="6254750"/>
            <a:ext cx="11080277" cy="461665"/>
          </a:xfrm>
          <a:prstGeom prst="rect">
            <a:avLst/>
          </a:prstGeom>
        </p:spPr>
        <p:txBody>
          <a:bodyPr wrap="none">
            <a:spAutoFit/>
          </a:bodyPr>
          <a:lstStyle/>
          <a:p>
            <a:r>
              <a:rPr lang="es-CO" sz="2400" dirty="0"/>
              <a:t>457      </a:t>
            </a:r>
            <a:r>
              <a:rPr lang="es-CO" sz="2400" dirty="0" smtClean="0"/>
              <a:t>                          408                             27                                 </a:t>
            </a:r>
            <a:r>
              <a:rPr lang="es-CO" sz="2400" dirty="0"/>
              <a:t>31       </a:t>
            </a:r>
            <a:r>
              <a:rPr lang="es-CO" sz="2400" dirty="0" smtClean="0"/>
              <a:t>                         </a:t>
            </a:r>
            <a:r>
              <a:rPr lang="es-CO" sz="2400" dirty="0"/>
              <a:t>34</a:t>
            </a:r>
          </a:p>
        </p:txBody>
      </p:sp>
    </p:spTree>
    <p:extLst>
      <p:ext uri="{BB962C8B-B14F-4D97-AF65-F5344CB8AC3E}">
        <p14:creationId xmlns:p14="http://schemas.microsoft.com/office/powerpoint/2010/main" val="799349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5221" y="545431"/>
            <a:ext cx="11341768" cy="6047873"/>
          </a:xfrm>
          <a:blipFill>
            <a:blip r:embed="rId2"/>
            <a:tile tx="0" ty="0" sx="100000" sy="100000" flip="none" algn="tl"/>
          </a:blipFill>
          <a:scene3d>
            <a:camera prst="orthographicFront"/>
            <a:lightRig rig="threePt" dir="t"/>
          </a:scene3d>
          <a:sp3d>
            <a:bevelT prst="slope"/>
          </a:sp3d>
        </p:spPr>
        <p:txBody>
          <a:bodyPr>
            <a:normAutofit lnSpcReduction="10000"/>
          </a:bodyPr>
          <a:lstStyle/>
          <a:p>
            <a:pPr marL="0" indent="0" algn="ctr">
              <a:buNone/>
            </a:pPr>
            <a:r>
              <a:rPr lang="es-CO" dirty="0" smtClean="0"/>
              <a:t>El profeta Daniel terminó de escribir su libro en el año 536 AC. Y el rey Artajerjes firmó el decreto para ponerle fin a la esclavitud de los hebreos, regresar a su tierra, y autorizar la reconstrucción de Jerusalén en el año 457, AC. </a:t>
            </a:r>
          </a:p>
          <a:p>
            <a:pPr marL="0" indent="0" algn="ctr">
              <a:buNone/>
            </a:pPr>
            <a:r>
              <a:rPr lang="es-CO" dirty="0" smtClean="0"/>
              <a:t>O sea que la profecía le fue revelada al profeta Daniel aproximadamente 79 años</a:t>
            </a:r>
            <a:r>
              <a:rPr lang="es-CO" dirty="0"/>
              <a:t> </a:t>
            </a:r>
            <a:r>
              <a:rPr lang="es-CO" dirty="0" smtClean="0"/>
              <a:t>antes de su iniciación. </a:t>
            </a:r>
          </a:p>
          <a:p>
            <a:pPr marL="0" indent="0" algn="ctr">
              <a:buNone/>
            </a:pPr>
            <a:endParaRPr lang="es-CO" dirty="0" smtClean="0"/>
          </a:p>
          <a:p>
            <a:pPr marL="0" indent="0" algn="ctr">
              <a:buNone/>
            </a:pPr>
            <a:r>
              <a:rPr lang="es-CO" dirty="0" smtClean="0"/>
              <a:t>Y según lo señalan la historia, y la Biblia, cada evento señalado en la profecía se cumplió exactamente en el tiempo especificado.</a:t>
            </a:r>
          </a:p>
          <a:p>
            <a:pPr marL="0" indent="0">
              <a:buNone/>
            </a:pPr>
            <a:endParaRPr lang="es-CO" dirty="0" smtClean="0"/>
          </a:p>
          <a:p>
            <a:pPr marL="0" indent="0" algn="ctr">
              <a:buNone/>
            </a:pPr>
            <a:r>
              <a:rPr lang="es-CO" dirty="0" smtClean="0"/>
              <a:t>De la misma forma se cumplieron las otras profecías que se le revelaron a Daniel, como fue la profecía de “tiempo, dos tiempos y medio tiempo”, y la profecía de los “2300 días/años”. En el tiempo indicado en cada una de las profecías, ni un año más ni un año menos. </a:t>
            </a:r>
          </a:p>
          <a:p>
            <a:pPr marL="0" indent="0" algn="ctr">
              <a:buNone/>
            </a:pPr>
            <a:r>
              <a:rPr lang="es-CO" dirty="0" smtClean="0">
                <a:solidFill>
                  <a:srgbClr val="FF0000"/>
                </a:solidFill>
              </a:rPr>
              <a:t>(Ver Num.23:19).</a:t>
            </a:r>
            <a:endParaRPr lang="es-CO" dirty="0">
              <a:solidFill>
                <a:srgbClr val="FF0000"/>
              </a:solidFill>
            </a:endParaRPr>
          </a:p>
        </p:txBody>
      </p:sp>
    </p:spTree>
    <p:extLst>
      <p:ext uri="{BB962C8B-B14F-4D97-AF65-F5344CB8AC3E}">
        <p14:creationId xmlns:p14="http://schemas.microsoft.com/office/powerpoint/2010/main" val="1659191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13347" y="513347"/>
            <a:ext cx="11165306" cy="6079958"/>
          </a:xfrm>
          <a:blipFill>
            <a:blip r:embed="rId2"/>
            <a:tile tx="0" ty="0" sx="100000" sy="100000" flip="none" algn="tl"/>
          </a:blipFill>
          <a:scene3d>
            <a:camera prst="orthographicFront"/>
            <a:lightRig rig="threePt" dir="t"/>
          </a:scene3d>
          <a:sp3d>
            <a:bevelT prst="slope"/>
          </a:sp3d>
        </p:spPr>
        <p:txBody>
          <a:bodyPr>
            <a:normAutofit/>
          </a:bodyPr>
          <a:lstStyle/>
          <a:p>
            <a:pPr marL="0" indent="0" algn="ctr">
              <a:buNone/>
            </a:pPr>
            <a:r>
              <a:rPr lang="es-CO" dirty="0" smtClean="0">
                <a:solidFill>
                  <a:srgbClr val="FF0000"/>
                </a:solidFill>
              </a:rPr>
              <a:t>Juan 1: 11-13 </a:t>
            </a:r>
            <a:r>
              <a:rPr lang="es-CO" dirty="0" smtClean="0"/>
              <a:t>dice: “</a:t>
            </a:r>
            <a:r>
              <a:rPr lang="es-CO" i="1" dirty="0" smtClean="0"/>
              <a:t>A lo suyo vino, pero los suyos no lo </a:t>
            </a:r>
            <a:r>
              <a:rPr lang="es-CO" i="1" dirty="0"/>
              <a:t>recibieron. Mas a todos los que lo recibieron, a quienes creen en su nombre</a:t>
            </a:r>
            <a:r>
              <a:rPr lang="es-CO" i="1" dirty="0" smtClean="0"/>
              <a:t>, </a:t>
            </a:r>
            <a:r>
              <a:rPr lang="es-CO" i="1" dirty="0"/>
              <a:t>les dio potestad de ser </a:t>
            </a:r>
            <a:r>
              <a:rPr lang="es-CO" i="1" dirty="0" smtClean="0"/>
              <a:t>hechos hijos </a:t>
            </a:r>
            <a:r>
              <a:rPr lang="es-CO" i="1" dirty="0"/>
              <a:t>de Dios</a:t>
            </a:r>
            <a:r>
              <a:rPr lang="es-CO" i="1" dirty="0" smtClean="0"/>
              <a:t>. 13 </a:t>
            </a:r>
            <a:r>
              <a:rPr lang="es-CO" i="1" dirty="0"/>
              <a:t>Estos no nacieron de sangre, ni por voluntad de carne, ni por voluntad de varón, sino de Dios</a:t>
            </a:r>
            <a:r>
              <a:rPr lang="es-CO" dirty="0" smtClean="0"/>
              <a:t>”.</a:t>
            </a:r>
          </a:p>
          <a:p>
            <a:pPr marL="0" indent="0" algn="ctr">
              <a:buNone/>
            </a:pPr>
            <a:endParaRPr lang="es-CO" dirty="0" smtClean="0"/>
          </a:p>
          <a:p>
            <a:pPr marL="0" indent="0" algn="ctr">
              <a:buNone/>
            </a:pPr>
            <a:r>
              <a:rPr lang="es-CO" dirty="0" smtClean="0"/>
              <a:t>Por el contrario, los sacerdotes y el pueblo, en lugar de estar esperando el cumplimiento de la profecía para darle la bienvenida al Mesías, “ya </a:t>
            </a:r>
            <a:r>
              <a:rPr lang="es-CO" dirty="0"/>
              <a:t>habían acordado que si alguno confesaba que Jesús era el Mesías, fuera expulsado de la sinagoga</a:t>
            </a:r>
            <a:r>
              <a:rPr lang="es-CO" dirty="0" smtClean="0"/>
              <a:t>. </a:t>
            </a:r>
            <a:r>
              <a:rPr lang="es-CO" dirty="0" smtClean="0">
                <a:solidFill>
                  <a:srgbClr val="FF0000"/>
                </a:solidFill>
              </a:rPr>
              <a:t>(Ju.9:22).</a:t>
            </a:r>
          </a:p>
          <a:p>
            <a:pPr marL="0" indent="0" algn="ctr">
              <a:buNone/>
            </a:pPr>
            <a:endParaRPr lang="es-CO" dirty="0">
              <a:solidFill>
                <a:srgbClr val="FF0000"/>
              </a:solidFill>
            </a:endParaRPr>
          </a:p>
          <a:p>
            <a:pPr marL="0" indent="0" algn="ctr">
              <a:buNone/>
            </a:pPr>
            <a:r>
              <a:rPr lang="es-CO" dirty="0" smtClean="0"/>
              <a:t>Lo que indica que era difícil para muchos aceptar a Cristo, como fue el caso de los padres del ciego mencionado en </a:t>
            </a:r>
            <a:r>
              <a:rPr lang="es-CO" dirty="0" smtClean="0">
                <a:solidFill>
                  <a:srgbClr val="FF0000"/>
                </a:solidFill>
              </a:rPr>
              <a:t>Juan 9: 22,pp</a:t>
            </a:r>
            <a:r>
              <a:rPr lang="es-CO" dirty="0"/>
              <a:t>. “</a:t>
            </a:r>
            <a:r>
              <a:rPr lang="es-CO" i="1" dirty="0"/>
              <a:t>Esto dijeron sus padres porque tenían miedo de los </a:t>
            </a:r>
            <a:r>
              <a:rPr lang="es-CO" i="1" dirty="0" smtClean="0"/>
              <a:t>judíos</a:t>
            </a:r>
            <a:r>
              <a:rPr lang="es-CO" dirty="0" smtClean="0"/>
              <a:t>”.  </a:t>
            </a:r>
          </a:p>
          <a:p>
            <a:pPr marL="0" indent="0" algn="ctr">
              <a:buNone/>
            </a:pPr>
            <a:endParaRPr lang="es-CO" dirty="0"/>
          </a:p>
        </p:txBody>
      </p:sp>
    </p:spTree>
    <p:extLst>
      <p:ext uri="{BB962C8B-B14F-4D97-AF65-F5344CB8AC3E}">
        <p14:creationId xmlns:p14="http://schemas.microsoft.com/office/powerpoint/2010/main" val="3019608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481263"/>
            <a:ext cx="11486147" cy="6079958"/>
          </a:xfrm>
          <a:blipFill>
            <a:blip r:embed="rId2"/>
            <a:tile tx="0" ty="0" sx="100000" sy="100000" flip="none" algn="tl"/>
          </a:blipFill>
          <a:scene3d>
            <a:camera prst="orthographicFront"/>
            <a:lightRig rig="threePt" dir="t"/>
          </a:scene3d>
          <a:sp3d>
            <a:bevelT prst="slope"/>
          </a:sp3d>
        </p:spPr>
        <p:txBody>
          <a:bodyPr>
            <a:normAutofit/>
          </a:bodyPr>
          <a:lstStyle/>
          <a:p>
            <a:pPr marL="0" indent="0" algn="ctr">
              <a:buNone/>
            </a:pPr>
            <a:r>
              <a:rPr lang="es-CO" dirty="0" smtClean="0"/>
              <a:t>Note que la condición impuesta por Dios para que una persona fuera salva, y que predicaban el Mesías y sus discípulos, estaba registrada en </a:t>
            </a:r>
            <a:r>
              <a:rPr lang="es-CO" dirty="0" smtClean="0">
                <a:solidFill>
                  <a:srgbClr val="FF0000"/>
                </a:solidFill>
              </a:rPr>
              <a:t>Juan 3:16</a:t>
            </a:r>
            <a:r>
              <a:rPr lang="es-CO" dirty="0"/>
              <a:t>:  "</a:t>
            </a:r>
            <a:r>
              <a:rPr lang="es-CO" i="1" dirty="0"/>
              <a:t>De tal manera amó Dios al mundo, que ha dado a su Hijo unigénito, para que todo aquel que en él </a:t>
            </a:r>
            <a:r>
              <a:rPr lang="es-CO" i="1" dirty="0" smtClean="0"/>
              <a:t>cree no </a:t>
            </a:r>
            <a:r>
              <a:rPr lang="es-CO" i="1" dirty="0"/>
              <a:t>se pierda</a:t>
            </a:r>
            <a:r>
              <a:rPr lang="es-CO" i="1" dirty="0" smtClean="0"/>
              <a:t>, </a:t>
            </a:r>
            <a:r>
              <a:rPr lang="es-CO" i="1" dirty="0"/>
              <a:t>sino que tenga vida </a:t>
            </a:r>
            <a:r>
              <a:rPr lang="es-CO" i="1" dirty="0" smtClean="0"/>
              <a:t>etern</a:t>
            </a:r>
            <a:r>
              <a:rPr lang="es-CO" dirty="0" smtClean="0"/>
              <a:t>a”. Y </a:t>
            </a:r>
            <a:r>
              <a:rPr lang="es-CO" dirty="0" smtClean="0">
                <a:solidFill>
                  <a:srgbClr val="FF0000"/>
                </a:solidFill>
              </a:rPr>
              <a:t>Hech.4:12</a:t>
            </a:r>
            <a:r>
              <a:rPr lang="es-CO" dirty="0"/>
              <a:t>: </a:t>
            </a:r>
            <a:r>
              <a:rPr lang="es-CO" dirty="0" smtClean="0"/>
              <a:t>“Y </a:t>
            </a:r>
            <a:r>
              <a:rPr lang="es-CO" dirty="0"/>
              <a:t>en ningún otro hay salvación, porque no hay otro nombre bajo el cielo, dado a los hombres, en que podamos ser </a:t>
            </a:r>
            <a:r>
              <a:rPr lang="es-CO" dirty="0" smtClean="0"/>
              <a:t>salvos”. Estaba siendo invalidada, por los lideres de su pueblo, a quienes amaba tanto, y había venido a salvar.  </a:t>
            </a:r>
          </a:p>
          <a:p>
            <a:pPr marL="0" indent="0" algn="ctr">
              <a:buNone/>
            </a:pPr>
            <a:endParaRPr lang="es-CO" dirty="0"/>
          </a:p>
          <a:p>
            <a:pPr marL="0" indent="0" algn="ctr">
              <a:buNone/>
            </a:pPr>
            <a:r>
              <a:rPr lang="es-CO" dirty="0" smtClean="0"/>
              <a:t>Porque los sacerdotes, decían. “</a:t>
            </a:r>
            <a:r>
              <a:rPr lang="es-CO" b="1" dirty="0" smtClean="0"/>
              <a:t>Si alguno acepta a Jesús como el Mesías, será expulsado de la sinagoga</a:t>
            </a:r>
            <a:r>
              <a:rPr lang="es-CO" dirty="0" smtClean="0"/>
              <a:t>”. Pero a pesar de esa amenaza</a:t>
            </a:r>
            <a:r>
              <a:rPr lang="es-CO" dirty="0"/>
              <a:t>, </a:t>
            </a:r>
            <a:r>
              <a:rPr lang="es-CO" dirty="0" smtClean="0"/>
              <a:t>(</a:t>
            </a:r>
            <a:r>
              <a:rPr lang="es-CO" dirty="0" smtClean="0">
                <a:solidFill>
                  <a:srgbClr val="FF0000"/>
                </a:solidFill>
              </a:rPr>
              <a:t>Luc.8:19), </a:t>
            </a:r>
            <a:r>
              <a:rPr lang="es-CO" dirty="0"/>
              <a:t>dice:  </a:t>
            </a:r>
            <a:r>
              <a:rPr lang="es-CO" dirty="0" smtClean="0"/>
              <a:t>“</a:t>
            </a:r>
            <a:r>
              <a:rPr lang="es-CO" i="1" dirty="0" smtClean="0"/>
              <a:t>Entonces </a:t>
            </a:r>
            <a:r>
              <a:rPr lang="es-CO" i="1" dirty="0"/>
              <a:t>su madre y sus </a:t>
            </a:r>
            <a:r>
              <a:rPr lang="es-CO" i="1" dirty="0" smtClean="0"/>
              <a:t>hermanos </a:t>
            </a:r>
            <a:r>
              <a:rPr lang="es-CO" i="1" dirty="0"/>
              <a:t>vinieron a él; </a:t>
            </a:r>
            <a:r>
              <a:rPr lang="es-CO" b="1" i="1" dirty="0"/>
              <a:t>pero no podían llegar hasta él por causa de la multitud</a:t>
            </a:r>
            <a:r>
              <a:rPr lang="es-CO" dirty="0" smtClean="0"/>
              <a:t>”,  “Y</a:t>
            </a:r>
            <a:r>
              <a:rPr lang="es-CO" dirty="0"/>
              <a:t>, como no tenían tiempo ni para comer, </a:t>
            </a:r>
            <a:r>
              <a:rPr lang="es-CO" b="1" dirty="0"/>
              <a:t>pues era tanta la gente que iba y </a:t>
            </a:r>
            <a:r>
              <a:rPr lang="es-CO" b="1" dirty="0" smtClean="0"/>
              <a:t>venía</a:t>
            </a:r>
            <a:r>
              <a:rPr lang="es-CO" dirty="0" smtClean="0"/>
              <a:t>” </a:t>
            </a:r>
            <a:r>
              <a:rPr lang="es-CO" dirty="0" smtClean="0">
                <a:solidFill>
                  <a:srgbClr val="FF0000"/>
                </a:solidFill>
              </a:rPr>
              <a:t>(Mar.6:31).</a:t>
            </a:r>
            <a:endParaRPr lang="es-CO" dirty="0">
              <a:solidFill>
                <a:srgbClr val="FF0000"/>
              </a:solidFill>
            </a:endParaRPr>
          </a:p>
        </p:txBody>
      </p:sp>
    </p:spTree>
    <p:extLst>
      <p:ext uri="{BB962C8B-B14F-4D97-AF65-F5344CB8AC3E}">
        <p14:creationId xmlns:p14="http://schemas.microsoft.com/office/powerpoint/2010/main" val="3843441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7" y="368968"/>
            <a:ext cx="11421979" cy="6288506"/>
          </a:xfrm>
          <a:blipFill>
            <a:blip r:embed="rId2"/>
            <a:tile tx="0" ty="0" sx="100000" sy="100000" flip="none" algn="tl"/>
          </a:blipFill>
          <a:scene3d>
            <a:camera prst="orthographicFront"/>
            <a:lightRig rig="threePt" dir="t"/>
          </a:scene3d>
          <a:sp3d>
            <a:bevelT prst="slope"/>
          </a:sp3d>
        </p:spPr>
        <p:txBody>
          <a:bodyPr>
            <a:normAutofit lnSpcReduction="10000"/>
          </a:bodyPr>
          <a:lstStyle/>
          <a:p>
            <a:pPr marL="0" indent="0" algn="ctr">
              <a:buNone/>
            </a:pPr>
            <a:r>
              <a:rPr lang="es-CO" dirty="0" smtClean="0"/>
              <a:t>Por el caso registrado en Juan 9, sabemos que todos los que aceptaron al Mesías como Salvador, fueron expulsados de la sinagoga. Pero </a:t>
            </a:r>
            <a:r>
              <a:rPr lang="es-CO" dirty="0" smtClean="0">
                <a:solidFill>
                  <a:srgbClr val="FF0000"/>
                </a:solidFill>
              </a:rPr>
              <a:t>Juan 9: 35-38 </a:t>
            </a:r>
            <a:r>
              <a:rPr lang="es-CO" dirty="0" smtClean="0"/>
              <a:t>dice:  “Oyó </a:t>
            </a:r>
            <a:r>
              <a:rPr lang="es-CO" dirty="0"/>
              <a:t>Jesús que lo habían expulsado y, hallándolo, le dijo: --¿Crees tú en el Hijo de </a:t>
            </a:r>
            <a:r>
              <a:rPr lang="es-CO" dirty="0" smtClean="0"/>
              <a:t>Dios? 36 </a:t>
            </a:r>
            <a:r>
              <a:rPr lang="es-CO" dirty="0"/>
              <a:t>Respondió él y dijo: --¿Quién es, Señor, para que crea en él? </a:t>
            </a:r>
            <a:r>
              <a:rPr lang="es-CO" dirty="0" smtClean="0"/>
              <a:t>37 </a:t>
            </a:r>
            <a:r>
              <a:rPr lang="es-CO" dirty="0"/>
              <a:t>Le dijo Jesús: --Pues lo has visto; el que habla contigo, ese es. </a:t>
            </a:r>
            <a:r>
              <a:rPr lang="es-CO" dirty="0" smtClean="0"/>
              <a:t>38 </a:t>
            </a:r>
            <a:r>
              <a:rPr lang="es-CO" dirty="0"/>
              <a:t>Y él dijo: --Creo, Señor --y lo </a:t>
            </a:r>
            <a:r>
              <a:rPr lang="es-CO" dirty="0" smtClean="0"/>
              <a:t>adoró”. </a:t>
            </a:r>
          </a:p>
          <a:p>
            <a:pPr marL="0" indent="0" algn="ctr">
              <a:buNone/>
            </a:pPr>
            <a:endParaRPr lang="es-CO" dirty="0"/>
          </a:p>
          <a:p>
            <a:pPr marL="0" indent="0" algn="ctr">
              <a:buNone/>
            </a:pPr>
            <a:r>
              <a:rPr lang="es-CO" dirty="0" smtClean="0"/>
              <a:t>Jesús les decía</a:t>
            </a:r>
            <a:r>
              <a:rPr lang="es-CO" dirty="0"/>
              <a:t>: </a:t>
            </a:r>
            <a:r>
              <a:rPr lang="es-CO" dirty="0" smtClean="0"/>
              <a:t>“</a:t>
            </a:r>
            <a:r>
              <a:rPr lang="es-CO" b="1" i="1" dirty="0" smtClean="0"/>
              <a:t>regocijaos </a:t>
            </a:r>
            <a:r>
              <a:rPr lang="es-CO" b="1" i="1" dirty="0"/>
              <a:t>de que vuestros nombres están escritos en los </a:t>
            </a:r>
            <a:r>
              <a:rPr lang="es-CO" b="1" i="1" dirty="0" smtClean="0"/>
              <a:t>cielos</a:t>
            </a:r>
            <a:r>
              <a:rPr lang="es-CO" dirty="0" smtClean="0"/>
              <a:t>”. </a:t>
            </a:r>
            <a:r>
              <a:rPr lang="es-CO" dirty="0" smtClean="0">
                <a:solidFill>
                  <a:srgbClr val="FF0000"/>
                </a:solidFill>
              </a:rPr>
              <a:t>(Luc.10:20). </a:t>
            </a:r>
            <a:r>
              <a:rPr lang="es-CO" dirty="0" smtClean="0"/>
              <a:t>“</a:t>
            </a:r>
            <a:r>
              <a:rPr lang="es-CO" i="1" dirty="0" smtClean="0"/>
              <a:t>Y </a:t>
            </a:r>
            <a:r>
              <a:rPr lang="es-CO" i="1" dirty="0"/>
              <a:t>el muro de la ciudad tenía doce fundamentos, y en ellos los doce nombres de los doce apóstoles del </a:t>
            </a:r>
            <a:r>
              <a:rPr lang="es-CO" i="1" dirty="0" smtClean="0"/>
              <a:t>Cordero</a:t>
            </a:r>
            <a:r>
              <a:rPr lang="es-CO" dirty="0" smtClean="0"/>
              <a:t>”. </a:t>
            </a:r>
            <a:r>
              <a:rPr lang="es-CO" dirty="0" smtClean="0">
                <a:solidFill>
                  <a:srgbClr val="FF0000"/>
                </a:solidFill>
              </a:rPr>
              <a:t>(Ap.21:14).</a:t>
            </a:r>
          </a:p>
          <a:p>
            <a:pPr marL="0" indent="0" algn="ctr">
              <a:buNone/>
            </a:pPr>
            <a:endParaRPr lang="es-CO" dirty="0" smtClean="0"/>
          </a:p>
          <a:p>
            <a:pPr marL="0" indent="0" algn="ctr">
              <a:buNone/>
            </a:pPr>
            <a:r>
              <a:rPr lang="es-CO" dirty="0" smtClean="0"/>
              <a:t>Para todos los que aceptaban a Jesús como el Mesías, era de más valor su salvación, que figurar en el registro de la sinagoga. Contrario a lo que hacían los sacerdotes, que en lugar de conducir  las almas al Mesías, los conducían era a la sinagoga y al libro de registro.  </a:t>
            </a:r>
          </a:p>
        </p:txBody>
      </p:sp>
    </p:spTree>
    <p:extLst>
      <p:ext uri="{BB962C8B-B14F-4D97-AF65-F5344CB8AC3E}">
        <p14:creationId xmlns:p14="http://schemas.microsoft.com/office/powerpoint/2010/main" val="1987568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224590"/>
            <a:ext cx="11405936" cy="6633410"/>
          </a:xfrm>
          <a:blipFill>
            <a:blip r:embed="rId2"/>
            <a:tile tx="0" ty="0" sx="100000" sy="100000" flip="none" algn="tl"/>
          </a:blipFill>
          <a:scene3d>
            <a:camera prst="orthographicFront"/>
            <a:lightRig rig="threePt" dir="t"/>
          </a:scene3d>
          <a:sp3d>
            <a:bevelT prst="slope"/>
          </a:sp3d>
        </p:spPr>
        <p:txBody>
          <a:bodyPr>
            <a:normAutofit fontScale="92500" lnSpcReduction="10000"/>
          </a:bodyPr>
          <a:lstStyle/>
          <a:p>
            <a:pPr marL="0" indent="0" algn="ctr">
              <a:buNone/>
            </a:pPr>
            <a:r>
              <a:rPr lang="es-CO" dirty="0" smtClean="0"/>
              <a:t>Fue así como paso a paso, dejaron pasar su tiempo de gracia, las setenta semanas, 490 años, como nación escogida por Dios. Se cumplió el último periodo de tiempo, tres años y medio después de matar al Mesías, en el año 34, Cuando  </a:t>
            </a:r>
            <a:r>
              <a:rPr lang="es-CO" dirty="0"/>
              <a:t>Esteban les dijo: </a:t>
            </a:r>
          </a:p>
          <a:p>
            <a:pPr marL="0" indent="0" algn="ctr">
              <a:buNone/>
            </a:pPr>
            <a:r>
              <a:rPr lang="es-CO" dirty="0" smtClean="0">
                <a:solidFill>
                  <a:srgbClr val="FF0000"/>
                </a:solidFill>
              </a:rPr>
              <a:t>Hech.7: 51-60</a:t>
            </a:r>
            <a:r>
              <a:rPr lang="es-CO" dirty="0" smtClean="0"/>
              <a:t>: </a:t>
            </a:r>
            <a:r>
              <a:rPr lang="es-CO" i="1" dirty="0" smtClean="0"/>
              <a:t>"¡</a:t>
            </a:r>
            <a:r>
              <a:rPr lang="es-CO" i="1" dirty="0"/>
              <a:t>Duros de cerviz</a:t>
            </a:r>
            <a:r>
              <a:rPr lang="es-CO" i="1" dirty="0" smtClean="0"/>
              <a:t>! ¡Incircuncisos </a:t>
            </a:r>
            <a:r>
              <a:rPr lang="es-CO" i="1" dirty="0"/>
              <a:t>de corazón y de oídos</a:t>
            </a:r>
            <a:r>
              <a:rPr lang="es-CO" i="1" dirty="0" smtClean="0"/>
              <a:t>! </a:t>
            </a:r>
            <a:r>
              <a:rPr lang="es-CO" i="1" dirty="0"/>
              <a:t>Vosotros resistís siempre al Espíritu Santo</a:t>
            </a:r>
            <a:r>
              <a:rPr lang="es-CO" i="1" dirty="0" smtClean="0"/>
              <a:t>; </a:t>
            </a:r>
            <a:r>
              <a:rPr lang="es-CO" i="1" dirty="0"/>
              <a:t>como vuestros padres, así también vosotros. </a:t>
            </a:r>
            <a:r>
              <a:rPr lang="es-CO" i="1" dirty="0" smtClean="0"/>
              <a:t>52 </a:t>
            </a:r>
            <a:r>
              <a:rPr lang="es-CO" i="1" dirty="0"/>
              <a:t>¿A cuál de los profetas no persiguieron vuestros padres? Y mataron a los que anunciaron de antemano la venida del Justo</a:t>
            </a:r>
            <a:r>
              <a:rPr lang="es-CO" i="1" dirty="0" smtClean="0"/>
              <a:t>, </a:t>
            </a:r>
            <a:r>
              <a:rPr lang="es-CO" i="1" dirty="0"/>
              <a:t>a quien vosotros ahora habéis entregado y </a:t>
            </a:r>
            <a:r>
              <a:rPr lang="es-CO" i="1" dirty="0" smtClean="0"/>
              <a:t>matado; 53 </a:t>
            </a:r>
            <a:r>
              <a:rPr lang="es-CO" i="1" dirty="0"/>
              <a:t>vosotros que recibisteis la Ley por disposición de ángeles</a:t>
            </a:r>
            <a:r>
              <a:rPr lang="es-CO" i="1" dirty="0" smtClean="0"/>
              <a:t>,  </a:t>
            </a:r>
            <a:r>
              <a:rPr lang="es-CO" i="1" dirty="0"/>
              <a:t>y no la guardasteis</a:t>
            </a:r>
            <a:r>
              <a:rPr lang="es-CO" i="1" dirty="0" smtClean="0"/>
              <a:t>.</a:t>
            </a:r>
          </a:p>
          <a:p>
            <a:pPr marL="0" indent="0" algn="ctr">
              <a:buNone/>
            </a:pPr>
            <a:r>
              <a:rPr lang="es-CO" i="1" dirty="0" smtClean="0"/>
              <a:t> 54 </a:t>
            </a:r>
            <a:r>
              <a:rPr lang="es-CO" i="1" dirty="0"/>
              <a:t>Oyendo estas cosas, se enfurecían en sus corazones y crujían los </a:t>
            </a:r>
            <a:r>
              <a:rPr lang="es-CO" i="1" dirty="0" smtClean="0"/>
              <a:t>dientes contra </a:t>
            </a:r>
            <a:r>
              <a:rPr lang="es-CO" i="1" dirty="0"/>
              <a:t>él. </a:t>
            </a:r>
            <a:r>
              <a:rPr lang="es-CO" i="1" dirty="0" smtClean="0"/>
              <a:t>55 </a:t>
            </a:r>
            <a:r>
              <a:rPr lang="es-CO" i="1" dirty="0"/>
              <a:t>Pero Esteban, lleno del Espíritu Santo</a:t>
            </a:r>
            <a:r>
              <a:rPr lang="es-CO" i="1" dirty="0" smtClean="0"/>
              <a:t>, </a:t>
            </a:r>
            <a:r>
              <a:rPr lang="es-CO" i="1" dirty="0"/>
              <a:t>puestos los ojos en el cielo, vio la gloria de Dios y a Jesús que estaba a la diestra de Dios, </a:t>
            </a:r>
            <a:r>
              <a:rPr lang="es-CO" i="1" dirty="0" smtClean="0"/>
              <a:t>56 </a:t>
            </a:r>
            <a:r>
              <a:rPr lang="es-CO" i="1" dirty="0"/>
              <a:t>y dijo: "Veo los cielos abiertos, y al Hijo del </a:t>
            </a:r>
            <a:r>
              <a:rPr lang="es-CO" i="1" dirty="0" smtClean="0"/>
              <a:t>hombre </a:t>
            </a:r>
            <a:r>
              <a:rPr lang="es-CO" i="1" dirty="0"/>
              <a:t>que está a la diestra de Dios". </a:t>
            </a:r>
          </a:p>
          <a:p>
            <a:pPr marL="0" indent="0" algn="ctr">
              <a:buNone/>
            </a:pPr>
            <a:r>
              <a:rPr lang="es-CO" i="1" dirty="0"/>
              <a:t> 57 Entonces ellos, gritando, se taparon los oídos y arremetieron a una contra él. </a:t>
            </a:r>
            <a:r>
              <a:rPr lang="es-CO" i="1" dirty="0" smtClean="0"/>
              <a:t>58 </a:t>
            </a:r>
            <a:r>
              <a:rPr lang="es-CO" i="1" dirty="0"/>
              <a:t>Lo echaron fuera de la ciudad y lo apedrearon. </a:t>
            </a:r>
            <a:r>
              <a:rPr lang="es-CO" i="1" dirty="0" smtClean="0"/>
              <a:t>59 </a:t>
            </a:r>
            <a:r>
              <a:rPr lang="es-CO" i="1" dirty="0"/>
              <a:t>Mientras lo apedreaban, Esteban oraba y decía: "Señor Jesús, recibe mi </a:t>
            </a:r>
            <a:r>
              <a:rPr lang="es-CO" i="1" dirty="0" smtClean="0"/>
              <a:t>espíritu.,  </a:t>
            </a:r>
            <a:r>
              <a:rPr lang="es-CO" i="1" dirty="0"/>
              <a:t>60 Y puesto de rodillas, clamó a gran voz: "Señor, no les tomes en cuenta este pecado</a:t>
            </a:r>
            <a:r>
              <a:rPr lang="es-CO" i="1" dirty="0" smtClean="0"/>
              <a:t>". </a:t>
            </a:r>
            <a:r>
              <a:rPr lang="es-CO" i="1" dirty="0"/>
              <a:t>Habiendo dicho esto, </a:t>
            </a:r>
            <a:r>
              <a:rPr lang="es-CO" i="1" dirty="0" smtClean="0"/>
              <a:t>durmió</a:t>
            </a:r>
            <a:r>
              <a:rPr lang="es-CO" dirty="0" smtClean="0"/>
              <a:t>”. </a:t>
            </a:r>
            <a:endParaRPr lang="es-CO" dirty="0"/>
          </a:p>
        </p:txBody>
      </p:sp>
    </p:spTree>
    <p:extLst>
      <p:ext uri="{BB962C8B-B14F-4D97-AF65-F5344CB8AC3E}">
        <p14:creationId xmlns:p14="http://schemas.microsoft.com/office/powerpoint/2010/main" val="293651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52831"/>
            <a:ext cx="10515600" cy="1325563"/>
          </a:xfrm>
        </p:spPr>
        <p:txBody>
          <a:bodyPr>
            <a:normAutofit/>
          </a:bodyPr>
          <a:lstStyle/>
          <a:p>
            <a:r>
              <a:rPr lang="es-CO" sz="4800" b="1" dirty="0" smtClean="0"/>
              <a:t>Conclusión.</a:t>
            </a:r>
            <a:endParaRPr lang="es-CO" sz="4800" b="1" dirty="0"/>
          </a:p>
        </p:txBody>
      </p:sp>
      <p:sp>
        <p:nvSpPr>
          <p:cNvPr id="3" name="Marcador de contenido 2"/>
          <p:cNvSpPr>
            <a:spLocks noGrp="1"/>
          </p:cNvSpPr>
          <p:nvPr>
            <p:ph idx="1"/>
          </p:nvPr>
        </p:nvSpPr>
        <p:spPr>
          <a:xfrm>
            <a:off x="385011" y="1825624"/>
            <a:ext cx="11534273" cy="5032375"/>
          </a:xfrm>
          <a:blipFill>
            <a:blip r:embed="rId2"/>
            <a:tile tx="0" ty="0" sx="100000" sy="100000" flip="none" algn="tl"/>
          </a:blipFill>
          <a:scene3d>
            <a:camera prst="orthographicFront"/>
            <a:lightRig rig="threePt" dir="t"/>
          </a:scene3d>
          <a:sp3d>
            <a:bevelT prst="slope"/>
          </a:sp3d>
        </p:spPr>
        <p:txBody>
          <a:bodyPr>
            <a:normAutofit/>
          </a:bodyPr>
          <a:lstStyle/>
          <a:p>
            <a:pPr marL="0" indent="0" algn="ctr">
              <a:buNone/>
            </a:pPr>
            <a:r>
              <a:rPr lang="es-CO" dirty="0" smtClean="0"/>
              <a:t>Es así como El Mesías. Le dio cumplimiento a las setenta semanas relacionadas con su cronograma, para salvar a su pueblo, el Israel literal. Y luego extender la invitación al reino de los cielos a todos los gentiles. </a:t>
            </a:r>
          </a:p>
          <a:p>
            <a:pPr marL="0" indent="0" algn="ctr">
              <a:buNone/>
            </a:pPr>
            <a:r>
              <a:rPr lang="es-CO" dirty="0" smtClean="0"/>
              <a:t>Y la Biblia nos dice que Jesús resucitó, y ascendió al cielo, y nuevamente los ángeles aparecen en la escena, como cuando Cristo nació en Belén, para dar las buenas nuevas a los pastores, pero esta ves para dar otra buena noticia a los que le recibieron como su Salvador, </a:t>
            </a:r>
            <a:r>
              <a:rPr lang="es-CO" dirty="0"/>
              <a:t>diciendo: </a:t>
            </a:r>
            <a:endParaRPr lang="es-CO" dirty="0" smtClean="0"/>
          </a:p>
          <a:p>
            <a:pPr marL="0" indent="0" algn="ctr">
              <a:buNone/>
            </a:pPr>
            <a:r>
              <a:rPr lang="es-CO" dirty="0" smtClean="0"/>
              <a:t>“</a:t>
            </a:r>
            <a:r>
              <a:rPr lang="es-CO" i="1" dirty="0" smtClean="0"/>
              <a:t>Galileos</a:t>
            </a:r>
            <a:r>
              <a:rPr lang="es-CO" i="1" dirty="0"/>
              <a:t>, ¿por qué estáis mirando al cielo? Este mismo Jesús, que ha sido tomado de vosotros al cielo, así vendrá como lo habéis visto ir al </a:t>
            </a:r>
            <a:r>
              <a:rPr lang="es-CO" i="1" dirty="0" smtClean="0"/>
              <a:t>cielo” </a:t>
            </a:r>
            <a:r>
              <a:rPr lang="es-CO" dirty="0" smtClean="0">
                <a:solidFill>
                  <a:srgbClr val="FF0000"/>
                </a:solidFill>
              </a:rPr>
              <a:t>(Hech.1:11). </a:t>
            </a:r>
            <a:r>
              <a:rPr lang="es-CO" dirty="0" smtClean="0"/>
              <a:t>Ratificando lo que el mismo Jesús les había dicho antes</a:t>
            </a:r>
            <a:r>
              <a:rPr lang="es-CO" i="1" dirty="0" smtClean="0"/>
              <a:t>: “Vendré otra vez”. </a:t>
            </a:r>
            <a:r>
              <a:rPr lang="es-CO" i="1" dirty="0" smtClean="0">
                <a:solidFill>
                  <a:srgbClr val="FF0000"/>
                </a:solidFill>
              </a:rPr>
              <a:t>(Ju.13:3). </a:t>
            </a:r>
          </a:p>
        </p:txBody>
      </p:sp>
    </p:spTree>
    <p:extLst>
      <p:ext uri="{BB962C8B-B14F-4D97-AF65-F5344CB8AC3E}">
        <p14:creationId xmlns:p14="http://schemas.microsoft.com/office/powerpoint/2010/main" val="502264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40632" y="208547"/>
            <a:ext cx="11662610" cy="6481012"/>
          </a:xfrm>
          <a:blipFill>
            <a:blip r:embed="rId2"/>
            <a:tile tx="0" ty="0" sx="100000" sy="100000" flip="none" algn="tl"/>
          </a:blipFill>
          <a:scene3d>
            <a:camera prst="orthographicFront"/>
            <a:lightRig rig="threePt" dir="t"/>
          </a:scene3d>
          <a:sp3d>
            <a:bevelT prst="slope"/>
          </a:sp3d>
        </p:spPr>
        <p:txBody>
          <a:bodyPr>
            <a:normAutofit lnSpcReduction="10000"/>
          </a:bodyPr>
          <a:lstStyle/>
          <a:p>
            <a:pPr marL="0" indent="0" algn="ctr">
              <a:buNone/>
            </a:pPr>
            <a:r>
              <a:rPr lang="es-CO" dirty="0" smtClean="0"/>
              <a:t>La reacción de los apóstoles al saber que su Amado Salvador vendría otra vez, la dejo escrita Lucas en los dos últimos versículos de su Evangelio diciendo</a:t>
            </a:r>
            <a:r>
              <a:rPr lang="es-CO" dirty="0"/>
              <a:t>:  </a:t>
            </a:r>
          </a:p>
          <a:p>
            <a:pPr marL="0" indent="0" algn="ctr">
              <a:buNone/>
            </a:pPr>
            <a:endParaRPr lang="es-CO" dirty="0" smtClean="0"/>
          </a:p>
          <a:p>
            <a:pPr marL="0" indent="0" algn="ctr">
              <a:buNone/>
            </a:pPr>
            <a:r>
              <a:rPr lang="es-CO" dirty="0" smtClean="0"/>
              <a:t>“</a:t>
            </a:r>
            <a:r>
              <a:rPr lang="es-CO" b="1" i="1" dirty="0" smtClean="0"/>
              <a:t>Ellos</a:t>
            </a:r>
            <a:r>
              <a:rPr lang="es-CO" b="1" i="1" dirty="0"/>
              <a:t>, después de haberlo adorado, volvieron a Jerusalén con gran gozo</a:t>
            </a:r>
            <a:r>
              <a:rPr lang="es-CO" b="1" i="1" dirty="0" smtClean="0"/>
              <a:t>; </a:t>
            </a:r>
            <a:r>
              <a:rPr lang="es-CO" b="1" i="1" dirty="0"/>
              <a:t>y estaban siempre en el templo, alabando y bendiciendo a Dios</a:t>
            </a:r>
            <a:r>
              <a:rPr lang="es-CO" dirty="0"/>
              <a:t>. </a:t>
            </a:r>
            <a:r>
              <a:rPr lang="es-CO" dirty="0" smtClean="0"/>
              <a:t>Amén.” </a:t>
            </a:r>
          </a:p>
          <a:p>
            <a:pPr marL="0" indent="0" algn="ctr">
              <a:buNone/>
            </a:pPr>
            <a:r>
              <a:rPr lang="es-CO" dirty="0" smtClean="0"/>
              <a:t>La pregunta para nosotros hoy es: ¿Experimentamos el mismo gozo, que experimentaron los apósteles, al saber que Jesús volverá otra vez, llamándonos hijos de Dios, perseverando en la predicación del Evangelio, y asistiendo siempre al templo, a pesar de ser estigmatizados, como lo fueron ellos? </a:t>
            </a:r>
            <a:r>
              <a:rPr lang="es-CO" dirty="0" smtClean="0">
                <a:solidFill>
                  <a:srgbClr val="FF0000"/>
                </a:solidFill>
              </a:rPr>
              <a:t>(Ver Hech.5:40-42).</a:t>
            </a:r>
          </a:p>
          <a:p>
            <a:pPr marL="0" indent="0" algn="ctr">
              <a:buNone/>
            </a:pPr>
            <a:r>
              <a:rPr lang="es-CO" dirty="0" smtClean="0"/>
              <a:t>¿O llevamos un estilo de vida semejante a los que solamente se conforman con decir “Señor, Señor”, pero no se esfuerzan por hacer la “voluntad de Dios”, como lo dice </a:t>
            </a:r>
            <a:r>
              <a:rPr lang="es-CO" dirty="0" smtClean="0">
                <a:solidFill>
                  <a:srgbClr val="FF0000"/>
                </a:solidFill>
              </a:rPr>
              <a:t>(Mat.7:21)</a:t>
            </a:r>
            <a:r>
              <a:rPr lang="es-CO" dirty="0" smtClean="0"/>
              <a:t>?</a:t>
            </a:r>
            <a:r>
              <a:rPr lang="es-CO" dirty="0" smtClean="0">
                <a:solidFill>
                  <a:srgbClr val="FF0000"/>
                </a:solidFill>
              </a:rPr>
              <a:t> </a:t>
            </a:r>
          </a:p>
          <a:p>
            <a:pPr marL="0" indent="0" algn="ctr">
              <a:buNone/>
            </a:pPr>
            <a:r>
              <a:rPr lang="es-CO" dirty="0"/>
              <a:t> </a:t>
            </a:r>
            <a:endParaRPr lang="es-CO" dirty="0" smtClean="0"/>
          </a:p>
          <a:p>
            <a:pPr marL="0" indent="0" algn="ctr">
              <a:buNone/>
            </a:pPr>
            <a:r>
              <a:rPr lang="es-CO" dirty="0" smtClean="0"/>
              <a:t>Las señales que anuncian su regreso se están cumpliendo frente a nosotros, como lo veremos en la continuación de este tema. </a:t>
            </a:r>
            <a:endParaRPr lang="es-CO" dirty="0"/>
          </a:p>
          <a:p>
            <a:pPr marL="0" indent="0" algn="ctr">
              <a:buNone/>
            </a:pPr>
            <a:endParaRPr lang="es-CO" dirty="0"/>
          </a:p>
        </p:txBody>
      </p:sp>
    </p:spTree>
    <p:extLst>
      <p:ext uri="{BB962C8B-B14F-4D97-AF65-F5344CB8AC3E}">
        <p14:creationId xmlns:p14="http://schemas.microsoft.com/office/powerpoint/2010/main" val="3011027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46748" y="304800"/>
            <a:ext cx="10515600" cy="6553200"/>
          </a:xfrm>
          <a:blipFill>
            <a:blip r:embed="rId2"/>
            <a:tile tx="0" ty="0" sx="100000" sy="100000" flip="none" algn="tl"/>
          </a:blipFill>
          <a:scene3d>
            <a:camera prst="orthographicFront"/>
            <a:lightRig rig="threePt" dir="t"/>
          </a:scene3d>
          <a:sp3d>
            <a:bevelT prst="slope"/>
          </a:sp3d>
        </p:spPr>
        <p:txBody>
          <a:bodyPr>
            <a:normAutofit/>
          </a:bodyPr>
          <a:lstStyle/>
          <a:p>
            <a:pPr marL="0" indent="0" algn="ctr">
              <a:buNone/>
            </a:pPr>
            <a:r>
              <a:rPr lang="es-CO" sz="3600" dirty="0" smtClean="0"/>
              <a:t>La gran pregunta es: </a:t>
            </a:r>
          </a:p>
          <a:p>
            <a:pPr marL="0" indent="0" algn="ctr">
              <a:buNone/>
            </a:pPr>
            <a:r>
              <a:rPr lang="es-CO" sz="3600" dirty="0" smtClean="0"/>
              <a:t>¿A </a:t>
            </a:r>
            <a:r>
              <a:rPr lang="es-CO" sz="3600" dirty="0"/>
              <a:t>c</a:t>
            </a:r>
            <a:r>
              <a:rPr lang="es-CO" sz="3600" dirty="0" smtClean="0"/>
              <a:t>uál otra profecía sería a la que el Mesías hacía referencia, diciendo: </a:t>
            </a:r>
          </a:p>
          <a:p>
            <a:pPr marL="0" indent="0" algn="ctr">
              <a:buNone/>
            </a:pPr>
            <a:r>
              <a:rPr lang="es-CO" sz="3600" dirty="0" smtClean="0"/>
              <a:t>“El tiempo se ha cumplido”</a:t>
            </a:r>
          </a:p>
          <a:p>
            <a:pPr marL="0" indent="0" algn="ctr">
              <a:buNone/>
            </a:pPr>
            <a:endParaRPr lang="es-CO" sz="3600" dirty="0" smtClean="0"/>
          </a:p>
          <a:p>
            <a:pPr marL="0" indent="0" algn="ctr">
              <a:buNone/>
            </a:pPr>
            <a:r>
              <a:rPr lang="es-CO" sz="3600" dirty="0" smtClean="0"/>
              <a:t>Eso lo estudiaremos en la segunda parte de este tema. “El tiempo se ha cumplido”</a:t>
            </a:r>
          </a:p>
          <a:p>
            <a:pPr marL="0" indent="0" algn="ctr">
              <a:buNone/>
            </a:pPr>
            <a:endParaRPr lang="es-CO" sz="3600" b="1" i="1" dirty="0" smtClean="0"/>
          </a:p>
          <a:p>
            <a:pPr marL="0" indent="0" algn="ctr">
              <a:buNone/>
            </a:pPr>
            <a:r>
              <a:rPr lang="es-CO" sz="3600" b="1" i="1" dirty="0" smtClean="0"/>
              <a:t>MUCHAS BENDICIONES PARA TODOS. </a:t>
            </a:r>
          </a:p>
          <a:p>
            <a:pPr marL="0" indent="0" algn="ctr">
              <a:buNone/>
            </a:pPr>
            <a:r>
              <a:rPr lang="es-CO" sz="3600" b="1" i="1" dirty="0" smtClean="0"/>
              <a:t>Y PREPÁRENSE CRISTO REGRESA PRONTO.</a:t>
            </a:r>
          </a:p>
          <a:p>
            <a:pPr marL="0" indent="0" algn="ctr">
              <a:buNone/>
            </a:pPr>
            <a:r>
              <a:rPr lang="es-CO" sz="3600" b="1" i="1" dirty="0" smtClean="0"/>
              <a:t>CONFORME A SU PROMESA: “VENDRÉ, OTRA VEZ”</a:t>
            </a:r>
          </a:p>
          <a:p>
            <a:pPr marL="0" indent="0" algn="ctr">
              <a:buNone/>
            </a:pPr>
            <a:endParaRPr lang="es-CO" sz="3600" b="1" i="1" dirty="0"/>
          </a:p>
          <a:p>
            <a:pPr marL="0" indent="0" algn="ctr">
              <a:buNone/>
            </a:pPr>
            <a:endParaRPr lang="es-CO" sz="3600" b="1" i="1" dirty="0"/>
          </a:p>
        </p:txBody>
      </p:sp>
    </p:spTree>
    <p:extLst>
      <p:ext uri="{BB962C8B-B14F-4D97-AF65-F5344CB8AC3E}">
        <p14:creationId xmlns:p14="http://schemas.microsoft.com/office/powerpoint/2010/main" val="818255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3999" y="1037143"/>
            <a:ext cx="9144000" cy="1593762"/>
          </a:xfrm>
        </p:spPr>
        <p:txBody>
          <a:bodyPr>
            <a:normAutofit fontScale="90000"/>
          </a:bodyPr>
          <a:lstStyle/>
          <a:p>
            <a:r>
              <a:rPr lang="es-CO" dirty="0" smtClean="0">
                <a:latin typeface="Algerian" panose="04020705040A02060702" pitchFamily="82" charset="0"/>
              </a:rPr>
              <a:t>EL TIEMPO SE HA CUMPLIDO</a:t>
            </a:r>
            <a:br>
              <a:rPr lang="es-CO" dirty="0" smtClean="0">
                <a:latin typeface="Algerian" panose="04020705040A02060702" pitchFamily="82" charset="0"/>
              </a:rPr>
            </a:br>
            <a:r>
              <a:rPr lang="es-CO" dirty="0" smtClean="0">
                <a:latin typeface="Algerian" panose="04020705040A02060702" pitchFamily="82" charset="0"/>
              </a:rPr>
              <a:t>N° 2.</a:t>
            </a:r>
            <a:endParaRPr lang="es-CO" dirty="0">
              <a:latin typeface="Algerian" panose="04020705040A02060702" pitchFamily="82" charset="0"/>
            </a:endParaRPr>
          </a:p>
        </p:txBody>
      </p:sp>
      <p:sp>
        <p:nvSpPr>
          <p:cNvPr id="3" name="Subtítulo 2"/>
          <p:cNvSpPr>
            <a:spLocks noGrp="1"/>
          </p:cNvSpPr>
          <p:nvPr>
            <p:ph type="subTitle" idx="1"/>
          </p:nvPr>
        </p:nvSpPr>
        <p:spPr>
          <a:xfrm>
            <a:off x="1523999" y="5672416"/>
            <a:ext cx="9144000" cy="667871"/>
          </a:xfrm>
        </p:spPr>
        <p:txBody>
          <a:bodyPr>
            <a:normAutofit/>
          </a:bodyPr>
          <a:lstStyle/>
          <a:p>
            <a:r>
              <a:rPr lang="es-CO" sz="4000" dirty="0" smtClean="0"/>
              <a:t>Texto base  Marcos 1:15.</a:t>
            </a:r>
            <a:endParaRPr lang="es-CO" sz="4000" dirty="0"/>
          </a:p>
        </p:txBody>
      </p:sp>
      <p:pic>
        <p:nvPicPr>
          <p:cNvPr id="5" name="Imagen 4"/>
          <p:cNvPicPr>
            <a:picLocks noChangeAspect="1"/>
          </p:cNvPicPr>
          <p:nvPr/>
        </p:nvPicPr>
        <p:blipFill>
          <a:blip r:embed="rId2"/>
          <a:stretch>
            <a:fillRect/>
          </a:stretch>
        </p:blipFill>
        <p:spPr>
          <a:xfrm>
            <a:off x="4000078" y="2630905"/>
            <a:ext cx="4191841" cy="2949242"/>
          </a:xfrm>
          <a:prstGeom prst="rect">
            <a:avLst/>
          </a:prstGeom>
        </p:spPr>
      </p:pic>
      <p:sp>
        <p:nvSpPr>
          <p:cNvPr id="6" name="Menos 5"/>
          <p:cNvSpPr/>
          <p:nvPr/>
        </p:nvSpPr>
        <p:spPr>
          <a:xfrm>
            <a:off x="2374232" y="5883087"/>
            <a:ext cx="7122694" cy="914400"/>
          </a:xfrm>
          <a:prstGeom prst="mathMinus">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Menos 6"/>
          <p:cNvSpPr/>
          <p:nvPr/>
        </p:nvSpPr>
        <p:spPr>
          <a:xfrm>
            <a:off x="1" y="610937"/>
            <a:ext cx="12031578" cy="426206"/>
          </a:xfrm>
          <a:prstGeom prst="mathMinus">
            <a:avLst>
              <a:gd name="adj1" fmla="val 54289"/>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94383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88758" y="240631"/>
            <a:ext cx="11518231" cy="6617369"/>
          </a:xfrm>
          <a:solidFill>
            <a:schemeClr val="bg1">
              <a:lumMod val="95000"/>
            </a:schemeClr>
          </a:solidFill>
          <a:scene3d>
            <a:camera prst="orthographicFront"/>
            <a:lightRig rig="threePt" dir="t"/>
          </a:scene3d>
          <a:sp3d>
            <a:bevelT prst="slope"/>
          </a:sp3d>
        </p:spPr>
        <p:txBody>
          <a:bodyPr>
            <a:normAutofit/>
          </a:bodyPr>
          <a:lstStyle/>
          <a:p>
            <a:pPr marL="0" indent="0" algn="ctr">
              <a:buNone/>
            </a:pPr>
            <a:r>
              <a:rPr lang="es-CO" dirty="0" smtClean="0"/>
              <a:t>“</a:t>
            </a:r>
            <a:r>
              <a:rPr lang="es-CO" sz="3600" b="1" dirty="0" smtClean="0"/>
              <a:t>El tiempo se ha cumplido</a:t>
            </a:r>
            <a:r>
              <a:rPr lang="es-CO" dirty="0" smtClean="0"/>
              <a:t>”,</a:t>
            </a:r>
          </a:p>
          <a:p>
            <a:pPr marL="0" indent="0" algn="ctr">
              <a:buNone/>
            </a:pPr>
            <a:r>
              <a:rPr lang="es-CO" dirty="0" smtClean="0"/>
              <a:t> </a:t>
            </a:r>
            <a:r>
              <a:rPr lang="es-CO" sz="3200" b="1" dirty="0" smtClean="0"/>
              <a:t>Indudablemente </a:t>
            </a:r>
            <a:r>
              <a:rPr lang="es-CO" sz="3200" b="1" dirty="0"/>
              <a:t>que se refería </a:t>
            </a:r>
            <a:r>
              <a:rPr lang="es-CO" sz="3200" b="1" dirty="0" smtClean="0"/>
              <a:t>a </a:t>
            </a:r>
            <a:r>
              <a:rPr lang="es-CO" sz="3200" b="1" dirty="0"/>
              <a:t>la </a:t>
            </a:r>
            <a:r>
              <a:rPr lang="es-CO" sz="3200" b="1" dirty="0" smtClean="0"/>
              <a:t>profecía de los 6000 años de pecado, la cual Dios divide en tres periodos de tiempo, y El Señor se refería al cumplimiento del primer periodo.</a:t>
            </a:r>
          </a:p>
          <a:p>
            <a:pPr marL="0" indent="0" algn="ctr">
              <a:buNone/>
            </a:pPr>
            <a:r>
              <a:rPr lang="es-CO" sz="3200" b="1" dirty="0" smtClean="0">
                <a:solidFill>
                  <a:srgbClr val="FF0000"/>
                </a:solidFill>
              </a:rPr>
              <a:t>Gen3:14,15.</a:t>
            </a:r>
          </a:p>
          <a:p>
            <a:pPr marL="0" indent="0" algn="ctr">
              <a:buNone/>
            </a:pPr>
            <a:r>
              <a:rPr lang="es-CO" sz="3200" b="1" dirty="0" smtClean="0"/>
              <a:t>“</a:t>
            </a:r>
            <a:r>
              <a:rPr lang="es-CO" i="1" dirty="0" smtClean="0"/>
              <a:t>Y </a:t>
            </a:r>
            <a:r>
              <a:rPr lang="es-CO" i="1" dirty="0"/>
              <a:t>Jehová Dios dijo a la serpiente: --Por cuanto esto hiciste, maldita serás entre todas las bestias y entre todos los animales del campo. Sobre tu vientre te arrastrarás y polvo comerás todos los días de tu vida. </a:t>
            </a:r>
            <a:r>
              <a:rPr lang="es-CO" i="1" dirty="0" smtClean="0"/>
              <a:t>15 </a:t>
            </a:r>
            <a:r>
              <a:rPr lang="es-CO" i="1" dirty="0"/>
              <a:t>Pondré enemistad entre ti y la mujer, y entre tu simiente y la simiente suya; esta te herirá en la cabeza, y tú la herirás en el </a:t>
            </a:r>
            <a:r>
              <a:rPr lang="es-CO" i="1" dirty="0" smtClean="0"/>
              <a:t>talón</a:t>
            </a:r>
            <a:r>
              <a:rPr lang="es-CO" dirty="0" smtClean="0"/>
              <a:t>”, Aunque Satanás no es mencionado aquí, la profecía se refería a Él, autor del pecado, al cual se le aplastaría la cabeza..</a:t>
            </a:r>
            <a:endParaRPr lang="es-CO" b="1" dirty="0" smtClean="0">
              <a:solidFill>
                <a:srgbClr val="FF0000"/>
              </a:solidFill>
            </a:endParaRPr>
          </a:p>
          <a:p>
            <a:pPr marL="0" indent="0" algn="ctr">
              <a:buNone/>
            </a:pPr>
            <a:endParaRPr lang="es-CO" dirty="0"/>
          </a:p>
          <a:p>
            <a:pPr marL="0" indent="0" algn="ctr">
              <a:buNone/>
            </a:pPr>
            <a:r>
              <a:rPr lang="es-CO" dirty="0" smtClean="0"/>
              <a:t>Moisés dice, en el </a:t>
            </a:r>
            <a:r>
              <a:rPr lang="es-CO" dirty="0" smtClean="0">
                <a:solidFill>
                  <a:srgbClr val="FF0000"/>
                </a:solidFill>
              </a:rPr>
              <a:t>Salmo 90:4</a:t>
            </a:r>
            <a:r>
              <a:rPr lang="es-CO" dirty="0" smtClean="0"/>
              <a:t>: “Ciertamente </a:t>
            </a:r>
            <a:r>
              <a:rPr lang="es-CO" dirty="0"/>
              <a:t>mil años delante de tus ojos son como el día de ayer, que pasó</a:t>
            </a:r>
            <a:r>
              <a:rPr lang="es-CO" dirty="0" smtClean="0"/>
              <a:t>, </a:t>
            </a:r>
            <a:r>
              <a:rPr lang="es-CO" dirty="0"/>
              <a:t>y como una de las vigilias de la </a:t>
            </a:r>
            <a:r>
              <a:rPr lang="es-CO" dirty="0" smtClean="0"/>
              <a:t>noche”. </a:t>
            </a:r>
            <a:endParaRPr lang="es-CO" dirty="0"/>
          </a:p>
        </p:txBody>
      </p:sp>
    </p:spTree>
    <p:extLst>
      <p:ext uri="{BB962C8B-B14F-4D97-AF65-F5344CB8AC3E}">
        <p14:creationId xmlns:p14="http://schemas.microsoft.com/office/powerpoint/2010/main" val="65782543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320842"/>
            <a:ext cx="11534274" cy="6537157"/>
          </a:xfrm>
          <a:solidFill>
            <a:schemeClr val="bg1">
              <a:lumMod val="95000"/>
            </a:schemeClr>
          </a:solidFill>
          <a:ln>
            <a:solidFill>
              <a:schemeClr val="accent1"/>
            </a:solidFill>
          </a:ln>
          <a:scene3d>
            <a:camera prst="orthographicFront"/>
            <a:lightRig rig="threePt" dir="t"/>
          </a:scene3d>
          <a:sp3d>
            <a:bevelT prst="slope"/>
          </a:sp3d>
        </p:spPr>
        <p:txBody>
          <a:bodyPr>
            <a:normAutofit fontScale="92500" lnSpcReduction="10000"/>
          </a:bodyPr>
          <a:lstStyle/>
          <a:p>
            <a:pPr marL="0" indent="0" algn="ctr">
              <a:buNone/>
            </a:pPr>
            <a:r>
              <a:rPr lang="es-CO" dirty="0" smtClean="0"/>
              <a:t>El apóstol Pedro, haciendo alusión a este Salmo dice</a:t>
            </a:r>
            <a:r>
              <a:rPr lang="es-CO" dirty="0"/>
              <a:t>: </a:t>
            </a:r>
            <a:r>
              <a:rPr lang="es-CO" dirty="0" smtClean="0"/>
              <a:t>“</a:t>
            </a:r>
            <a:r>
              <a:rPr lang="es-CO" i="1" dirty="0" smtClean="0"/>
              <a:t>Pero</a:t>
            </a:r>
            <a:r>
              <a:rPr lang="es-CO" i="1" dirty="0"/>
              <a:t>, amados, no ignoréis que, para el Señor, un día es como mil años y mil años como un </a:t>
            </a:r>
            <a:r>
              <a:rPr lang="es-CO" i="1" dirty="0" smtClean="0"/>
              <a:t>día”</a:t>
            </a:r>
            <a:r>
              <a:rPr lang="es-CO" dirty="0" smtClean="0">
                <a:solidFill>
                  <a:srgbClr val="FF0000"/>
                </a:solidFill>
              </a:rPr>
              <a:t>.(2Pe.3:8).</a:t>
            </a:r>
          </a:p>
          <a:p>
            <a:pPr marL="0" indent="0" algn="ctr">
              <a:buNone/>
            </a:pPr>
            <a:endParaRPr lang="es-CO" dirty="0">
              <a:solidFill>
                <a:srgbClr val="FF0000"/>
              </a:solidFill>
            </a:endParaRPr>
          </a:p>
          <a:p>
            <a:pPr marL="0" indent="0" algn="ctr">
              <a:buNone/>
            </a:pPr>
            <a:r>
              <a:rPr lang="es-CO" dirty="0" smtClean="0"/>
              <a:t>Esto quiere decir que los siete días de la semana de la creación son literales de 24 horas, pero también son proféticos, seis días  laborales y el séptimo día, sábado mencionado en </a:t>
            </a:r>
            <a:r>
              <a:rPr lang="es-CO" dirty="0">
                <a:solidFill>
                  <a:srgbClr val="FF0000"/>
                </a:solidFill>
              </a:rPr>
              <a:t>(</a:t>
            </a:r>
            <a:r>
              <a:rPr lang="es-CO" dirty="0" smtClean="0">
                <a:solidFill>
                  <a:srgbClr val="FF0000"/>
                </a:solidFill>
              </a:rPr>
              <a:t>Ge.2:1-3), </a:t>
            </a:r>
            <a:r>
              <a:rPr lang="es-CO" dirty="0" smtClean="0"/>
              <a:t>día de reposo: “</a:t>
            </a:r>
            <a:r>
              <a:rPr lang="es-CO" i="1" dirty="0" smtClean="0"/>
              <a:t>Fueron</a:t>
            </a:r>
            <a:r>
              <a:rPr lang="es-CO" i="1" dirty="0"/>
              <a:t>, pues, acabados los cielos y la tierra, y todo lo que hay en ellos. </a:t>
            </a:r>
            <a:r>
              <a:rPr lang="es-CO" i="1" dirty="0" smtClean="0"/>
              <a:t>2 </a:t>
            </a:r>
            <a:r>
              <a:rPr lang="es-CO" i="1" dirty="0"/>
              <a:t>El séptimo día concluyó Dios la obra que hizo, y reposó el séptimo día de todo cuanto había </a:t>
            </a:r>
            <a:r>
              <a:rPr lang="es-CO" i="1" dirty="0" smtClean="0"/>
              <a:t>hecho.  </a:t>
            </a:r>
            <a:r>
              <a:rPr lang="es-CO" i="1" dirty="0"/>
              <a:t>3 Entonces bendijo Dios el séptimo </a:t>
            </a:r>
            <a:r>
              <a:rPr lang="es-CO" i="1" dirty="0" smtClean="0"/>
              <a:t>dí</a:t>
            </a:r>
            <a:r>
              <a:rPr lang="es-CO" i="1" dirty="0"/>
              <a:t>a</a:t>
            </a:r>
            <a:r>
              <a:rPr lang="es-CO" i="1" dirty="0" smtClean="0"/>
              <a:t> </a:t>
            </a:r>
            <a:r>
              <a:rPr lang="es-CO" i="1" dirty="0"/>
              <a:t>y lo santificó, porque en él reposó de toda la obra que había hecho en la </a:t>
            </a:r>
            <a:r>
              <a:rPr lang="es-CO" i="1" dirty="0" smtClean="0"/>
              <a:t>creación</a:t>
            </a:r>
            <a:r>
              <a:rPr lang="es-CO" dirty="0"/>
              <a:t>”. </a:t>
            </a:r>
          </a:p>
          <a:p>
            <a:pPr marL="0" indent="0" algn="ctr">
              <a:buNone/>
            </a:pPr>
            <a:endParaRPr lang="es-CO" dirty="0" smtClean="0"/>
          </a:p>
          <a:p>
            <a:pPr marL="0" indent="0" algn="ctr">
              <a:buNone/>
            </a:pPr>
            <a:r>
              <a:rPr lang="es-CO" dirty="0" smtClean="0"/>
              <a:t> La </a:t>
            </a:r>
            <a:r>
              <a:rPr lang="es-CO" dirty="0"/>
              <a:t>semana es mencionada en </a:t>
            </a:r>
            <a:r>
              <a:rPr lang="es-CO" dirty="0">
                <a:solidFill>
                  <a:srgbClr val="FF0000"/>
                </a:solidFill>
              </a:rPr>
              <a:t>(Ex.20:8-11), </a:t>
            </a:r>
            <a:r>
              <a:rPr lang="es-CO" dirty="0"/>
              <a:t>donde Dios ordena, como la debemos emplear. </a:t>
            </a:r>
            <a:r>
              <a:rPr lang="es-CO" dirty="0" smtClean="0"/>
              <a:t>Y hace una diferencia muy clara entre el sábado y los seis días laborales. Es importante Leer esta cita. </a:t>
            </a:r>
          </a:p>
          <a:p>
            <a:pPr marL="0" indent="0" algn="ctr">
              <a:buNone/>
            </a:pPr>
            <a:r>
              <a:rPr lang="es-CO" dirty="0" smtClean="0"/>
              <a:t>El sábado corresponde al milenio, mencionado en </a:t>
            </a:r>
            <a:r>
              <a:rPr lang="es-CO" dirty="0" smtClean="0">
                <a:solidFill>
                  <a:srgbClr val="FF0000"/>
                </a:solidFill>
              </a:rPr>
              <a:t>(</a:t>
            </a:r>
            <a:r>
              <a:rPr lang="es-CO" dirty="0">
                <a:solidFill>
                  <a:srgbClr val="FF0000"/>
                </a:solidFill>
              </a:rPr>
              <a:t>Ap.20:1</a:t>
            </a:r>
            <a:r>
              <a:rPr lang="es-CO" i="1" dirty="0" smtClean="0"/>
              <a:t>): “Vi </a:t>
            </a:r>
            <a:r>
              <a:rPr lang="es-CO" i="1" dirty="0"/>
              <a:t>un ángel que descendía del cielo con la llave del </a:t>
            </a:r>
            <a:r>
              <a:rPr lang="es-CO" i="1" dirty="0" smtClean="0"/>
              <a:t>abismo </a:t>
            </a:r>
            <a:r>
              <a:rPr lang="es-CO" i="1" dirty="0"/>
              <a:t>y una gran cadena en la mano. </a:t>
            </a:r>
            <a:r>
              <a:rPr lang="es-CO" i="1" dirty="0" smtClean="0"/>
              <a:t>2 </a:t>
            </a:r>
            <a:r>
              <a:rPr lang="es-CO" i="1" dirty="0"/>
              <a:t>Prendió al dragón, la serpiente antigua</a:t>
            </a:r>
            <a:r>
              <a:rPr lang="es-CO" i="1" dirty="0" smtClean="0"/>
              <a:t>, </a:t>
            </a:r>
            <a:r>
              <a:rPr lang="es-CO" i="1" dirty="0"/>
              <a:t>que es el Diablo y Satanás, y lo ató por </a:t>
            </a:r>
            <a:r>
              <a:rPr lang="es-CO" u="sng" dirty="0"/>
              <a:t>mil </a:t>
            </a:r>
            <a:r>
              <a:rPr lang="es-CO" u="sng" dirty="0" smtClean="0"/>
              <a:t>años</a:t>
            </a:r>
            <a:r>
              <a:rPr lang="es-CO" dirty="0" smtClean="0"/>
              <a:t>”. Observe la relación de este texto con </a:t>
            </a:r>
            <a:r>
              <a:rPr lang="es-CO" dirty="0" smtClean="0">
                <a:solidFill>
                  <a:srgbClr val="FF0000"/>
                </a:solidFill>
              </a:rPr>
              <a:t>Ge.3:15.</a:t>
            </a:r>
            <a:r>
              <a:rPr lang="es-CO" dirty="0" smtClean="0"/>
              <a:t> </a:t>
            </a:r>
            <a:r>
              <a:rPr lang="es-CO" i="1" dirty="0" smtClean="0"/>
              <a:t>. </a:t>
            </a:r>
          </a:p>
          <a:p>
            <a:pPr marL="0" indent="0" algn="ctr">
              <a:buNone/>
            </a:pPr>
            <a:endParaRPr lang="es-CO" dirty="0"/>
          </a:p>
          <a:p>
            <a:pPr marL="0" indent="0" algn="ctr">
              <a:buNone/>
            </a:pPr>
            <a:endParaRPr lang="es-CO" dirty="0"/>
          </a:p>
        </p:txBody>
      </p:sp>
    </p:spTree>
    <p:extLst>
      <p:ext uri="{BB962C8B-B14F-4D97-AF65-F5344CB8AC3E}">
        <p14:creationId xmlns:p14="http://schemas.microsoft.com/office/powerpoint/2010/main" val="21924483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solidFill>
            <a:schemeClr val="bg1">
              <a:lumMod val="95000"/>
            </a:schemeClr>
          </a:solidFill>
          <a:scene3d>
            <a:camera prst="orthographicFront"/>
            <a:lightRig rig="threePt" dir="t"/>
          </a:scene3d>
          <a:sp3d>
            <a:bevelT prst="slope"/>
          </a:sp3d>
        </p:spPr>
        <p:txBody>
          <a:bodyPr/>
          <a:lstStyle/>
          <a:p>
            <a:pPr algn="ctr"/>
            <a:r>
              <a:rPr lang="es-CO" dirty="0" smtClean="0"/>
              <a:t>Los seis mil años Dios los divide en dos periodos de tiempo, 4000 mil y 2000 años. . </a:t>
            </a:r>
            <a:endParaRPr lang="es-CO" dirty="0"/>
          </a:p>
        </p:txBody>
      </p:sp>
      <p:sp>
        <p:nvSpPr>
          <p:cNvPr id="3" name="Marcador de contenido 2"/>
          <p:cNvSpPr>
            <a:spLocks noGrp="1"/>
          </p:cNvSpPr>
          <p:nvPr>
            <p:ph idx="1"/>
          </p:nvPr>
        </p:nvSpPr>
        <p:spPr>
          <a:xfrm>
            <a:off x="0" y="4682008"/>
            <a:ext cx="2117558" cy="1284121"/>
          </a:xfrm>
        </p:spPr>
        <p:txBody>
          <a:bodyPr>
            <a:noAutofit/>
          </a:bodyPr>
          <a:lstStyle/>
          <a:p>
            <a:pPr marL="0" indent="0" algn="ctr">
              <a:buNone/>
            </a:pPr>
            <a:r>
              <a:rPr lang="es-CO" sz="2400" b="1" dirty="0"/>
              <a:t>Y Jehová Dios hizo para el hombre y su mujer túnicas de pieles, y los vistió.</a:t>
            </a:r>
          </a:p>
        </p:txBody>
      </p:sp>
      <p:pic>
        <p:nvPicPr>
          <p:cNvPr id="4" name="Imagen 3"/>
          <p:cNvPicPr>
            <a:picLocks noChangeAspect="1"/>
          </p:cNvPicPr>
          <p:nvPr/>
        </p:nvPicPr>
        <p:blipFill>
          <a:blip r:embed="rId2"/>
          <a:stretch>
            <a:fillRect/>
          </a:stretch>
        </p:blipFill>
        <p:spPr>
          <a:xfrm>
            <a:off x="531477" y="2036193"/>
            <a:ext cx="4286977" cy="902286"/>
          </a:xfrm>
          <a:prstGeom prst="rect">
            <a:avLst/>
          </a:prstGeom>
        </p:spPr>
      </p:pic>
      <p:pic>
        <p:nvPicPr>
          <p:cNvPr id="5" name="Imagen 4"/>
          <p:cNvPicPr>
            <a:picLocks noChangeAspect="1"/>
          </p:cNvPicPr>
          <p:nvPr/>
        </p:nvPicPr>
        <p:blipFill>
          <a:blip r:embed="rId3"/>
          <a:stretch>
            <a:fillRect/>
          </a:stretch>
        </p:blipFill>
        <p:spPr>
          <a:xfrm>
            <a:off x="4702876" y="2036193"/>
            <a:ext cx="3604646" cy="920576"/>
          </a:xfrm>
          <a:prstGeom prst="rect">
            <a:avLst/>
          </a:prstGeom>
        </p:spPr>
      </p:pic>
      <p:pic>
        <p:nvPicPr>
          <p:cNvPr id="6" name="Imagen 5"/>
          <p:cNvPicPr>
            <a:picLocks noChangeAspect="1"/>
          </p:cNvPicPr>
          <p:nvPr/>
        </p:nvPicPr>
        <p:blipFill>
          <a:blip r:embed="rId4"/>
          <a:stretch>
            <a:fillRect/>
          </a:stretch>
        </p:blipFill>
        <p:spPr>
          <a:xfrm>
            <a:off x="8162577" y="2036193"/>
            <a:ext cx="3548160" cy="920576"/>
          </a:xfrm>
          <a:prstGeom prst="rect">
            <a:avLst/>
          </a:prstGeom>
        </p:spPr>
      </p:pic>
      <p:sp>
        <p:nvSpPr>
          <p:cNvPr id="7" name="Rectángulo 6"/>
          <p:cNvSpPr/>
          <p:nvPr/>
        </p:nvSpPr>
        <p:spPr>
          <a:xfrm>
            <a:off x="188700" y="2772103"/>
            <a:ext cx="1064715" cy="400110"/>
          </a:xfrm>
          <a:prstGeom prst="rect">
            <a:avLst/>
          </a:prstGeom>
        </p:spPr>
        <p:txBody>
          <a:bodyPr wrap="none">
            <a:spAutoFit/>
          </a:bodyPr>
          <a:lstStyle/>
          <a:p>
            <a:r>
              <a:rPr lang="es-CO" sz="2000" b="1" dirty="0" smtClean="0"/>
              <a:t>Ge.3:21 </a:t>
            </a:r>
            <a:endParaRPr lang="es-CO" sz="2000" b="1" dirty="0"/>
          </a:p>
        </p:txBody>
      </p:sp>
      <p:sp>
        <p:nvSpPr>
          <p:cNvPr id="8" name="Rectángulo 7"/>
          <p:cNvSpPr/>
          <p:nvPr/>
        </p:nvSpPr>
        <p:spPr>
          <a:xfrm>
            <a:off x="4063181" y="2786575"/>
            <a:ext cx="1260151" cy="707886"/>
          </a:xfrm>
          <a:prstGeom prst="rect">
            <a:avLst/>
          </a:prstGeom>
        </p:spPr>
        <p:txBody>
          <a:bodyPr wrap="square">
            <a:spAutoFit/>
          </a:bodyPr>
          <a:lstStyle/>
          <a:p>
            <a:pPr algn="ctr"/>
            <a:r>
              <a:rPr lang="es-CO" sz="2000" dirty="0" smtClean="0"/>
              <a:t>Mat.27;51año 31,</a:t>
            </a:r>
            <a:endParaRPr lang="es-CO" sz="2000" dirty="0"/>
          </a:p>
        </p:txBody>
      </p:sp>
      <p:sp>
        <p:nvSpPr>
          <p:cNvPr id="9" name="Rectángulo 8"/>
          <p:cNvSpPr/>
          <p:nvPr/>
        </p:nvSpPr>
        <p:spPr>
          <a:xfrm>
            <a:off x="7657699" y="2829534"/>
            <a:ext cx="1213794" cy="369332"/>
          </a:xfrm>
          <a:prstGeom prst="rect">
            <a:avLst/>
          </a:prstGeom>
        </p:spPr>
        <p:txBody>
          <a:bodyPr wrap="none">
            <a:spAutoFit/>
          </a:bodyPr>
          <a:lstStyle/>
          <a:p>
            <a:r>
              <a:rPr lang="es-CO" b="1" dirty="0"/>
              <a:t>Ap.20:1,2. </a:t>
            </a:r>
          </a:p>
        </p:txBody>
      </p:sp>
      <p:sp>
        <p:nvSpPr>
          <p:cNvPr id="10" name="Rectángulo 9"/>
          <p:cNvSpPr/>
          <p:nvPr/>
        </p:nvSpPr>
        <p:spPr>
          <a:xfrm>
            <a:off x="10907857" y="2956769"/>
            <a:ext cx="1063302" cy="646331"/>
          </a:xfrm>
          <a:prstGeom prst="rect">
            <a:avLst/>
          </a:prstGeom>
        </p:spPr>
        <p:txBody>
          <a:bodyPr wrap="square">
            <a:spAutoFit/>
          </a:bodyPr>
          <a:lstStyle/>
          <a:p>
            <a:r>
              <a:rPr lang="es-CO" b="1" dirty="0"/>
              <a:t>Ap.20:10</a:t>
            </a:r>
            <a:r>
              <a:rPr lang="es-CO" dirty="0"/>
              <a:t>.</a:t>
            </a:r>
          </a:p>
        </p:txBody>
      </p:sp>
      <p:pic>
        <p:nvPicPr>
          <p:cNvPr id="11" name="Imagen 10"/>
          <p:cNvPicPr>
            <a:picLocks noChangeAspect="1"/>
          </p:cNvPicPr>
          <p:nvPr/>
        </p:nvPicPr>
        <p:blipFill>
          <a:blip r:embed="rId5"/>
          <a:stretch>
            <a:fillRect/>
          </a:stretch>
        </p:blipFill>
        <p:spPr>
          <a:xfrm>
            <a:off x="188699" y="3415368"/>
            <a:ext cx="1055097" cy="985510"/>
          </a:xfrm>
          <a:prstGeom prst="rect">
            <a:avLst/>
          </a:prstGeom>
        </p:spPr>
      </p:pic>
      <p:pic>
        <p:nvPicPr>
          <p:cNvPr id="12" name="Imagen 11"/>
          <p:cNvPicPr>
            <a:picLocks noChangeAspect="1"/>
          </p:cNvPicPr>
          <p:nvPr/>
        </p:nvPicPr>
        <p:blipFill>
          <a:blip r:embed="rId6"/>
          <a:stretch>
            <a:fillRect/>
          </a:stretch>
        </p:blipFill>
        <p:spPr>
          <a:xfrm>
            <a:off x="3965793" y="3465076"/>
            <a:ext cx="1115772" cy="859895"/>
          </a:xfrm>
          <a:prstGeom prst="rect">
            <a:avLst/>
          </a:prstGeom>
        </p:spPr>
      </p:pic>
      <p:pic>
        <p:nvPicPr>
          <p:cNvPr id="13" name="Imagen 12"/>
          <p:cNvPicPr>
            <a:picLocks noChangeAspect="1"/>
          </p:cNvPicPr>
          <p:nvPr/>
        </p:nvPicPr>
        <p:blipFill>
          <a:blip r:embed="rId7"/>
          <a:stretch>
            <a:fillRect/>
          </a:stretch>
        </p:blipFill>
        <p:spPr>
          <a:xfrm>
            <a:off x="7657699" y="3384617"/>
            <a:ext cx="1058779" cy="940354"/>
          </a:xfrm>
          <a:prstGeom prst="rect">
            <a:avLst/>
          </a:prstGeom>
        </p:spPr>
      </p:pic>
      <p:pic>
        <p:nvPicPr>
          <p:cNvPr id="14" name="Imagen 13"/>
          <p:cNvPicPr>
            <a:picLocks noChangeAspect="1"/>
          </p:cNvPicPr>
          <p:nvPr/>
        </p:nvPicPr>
        <p:blipFill>
          <a:blip r:embed="rId8"/>
          <a:stretch>
            <a:fillRect/>
          </a:stretch>
        </p:blipFill>
        <p:spPr>
          <a:xfrm>
            <a:off x="10903334" y="3317991"/>
            <a:ext cx="1063302" cy="988342"/>
          </a:xfrm>
          <a:prstGeom prst="rect">
            <a:avLst/>
          </a:prstGeom>
        </p:spPr>
      </p:pic>
      <p:sp>
        <p:nvSpPr>
          <p:cNvPr id="19" name="Flecha derecha 18"/>
          <p:cNvSpPr/>
          <p:nvPr/>
        </p:nvSpPr>
        <p:spPr>
          <a:xfrm>
            <a:off x="5178178" y="2829534"/>
            <a:ext cx="2624675" cy="2079549"/>
          </a:xfrm>
          <a:prstGeom prst="rightArrow">
            <a:avLst>
              <a:gd name="adj1" fmla="val 50000"/>
              <a:gd name="adj2" fmla="val 56443"/>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smtClean="0">
                <a:solidFill>
                  <a:schemeClr val="tx1"/>
                </a:solidFill>
              </a:rPr>
              <a:t>2000 mil años, y regresa Cristo  </a:t>
            </a:r>
            <a:endParaRPr lang="es-CO" sz="2400" b="1" dirty="0">
              <a:solidFill>
                <a:schemeClr val="tx1"/>
              </a:solidFill>
            </a:endParaRPr>
          </a:p>
        </p:txBody>
      </p:sp>
      <p:sp>
        <p:nvSpPr>
          <p:cNvPr id="20" name="Flecha derecha 19"/>
          <p:cNvSpPr/>
          <p:nvPr/>
        </p:nvSpPr>
        <p:spPr>
          <a:xfrm>
            <a:off x="8716478" y="2566737"/>
            <a:ext cx="2181462" cy="1972238"/>
          </a:xfrm>
          <a:prstGeom prst="rightArrow">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smtClean="0">
                <a:solidFill>
                  <a:schemeClr val="tx1"/>
                </a:solidFill>
              </a:rPr>
              <a:t>1000 años, Satanás es atado</a:t>
            </a:r>
            <a:endParaRPr lang="es-CO" sz="2400" b="1" dirty="0">
              <a:solidFill>
                <a:schemeClr val="tx1"/>
              </a:solidFill>
            </a:endParaRPr>
          </a:p>
        </p:txBody>
      </p:sp>
      <p:sp>
        <p:nvSpPr>
          <p:cNvPr id="21" name="Flecha derecha 20"/>
          <p:cNvSpPr/>
          <p:nvPr/>
        </p:nvSpPr>
        <p:spPr>
          <a:xfrm>
            <a:off x="1398867" y="2772103"/>
            <a:ext cx="2522840" cy="1909905"/>
          </a:xfrm>
          <a:prstGeom prst="rightArrow">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dirty="0" smtClean="0">
                <a:solidFill>
                  <a:schemeClr val="tx1"/>
                </a:solidFill>
              </a:rPr>
              <a:t>4000 mil años de sacrificios </a:t>
            </a:r>
            <a:endParaRPr lang="es-CO" sz="2400" dirty="0">
              <a:solidFill>
                <a:schemeClr val="tx1"/>
              </a:solidFill>
            </a:endParaRPr>
          </a:p>
        </p:txBody>
      </p:sp>
      <p:sp>
        <p:nvSpPr>
          <p:cNvPr id="22" name="Rectángulo 21"/>
          <p:cNvSpPr/>
          <p:nvPr/>
        </p:nvSpPr>
        <p:spPr>
          <a:xfrm>
            <a:off x="3050588" y="4538975"/>
            <a:ext cx="2767609" cy="2308324"/>
          </a:xfrm>
          <a:prstGeom prst="rect">
            <a:avLst/>
          </a:prstGeom>
        </p:spPr>
        <p:txBody>
          <a:bodyPr wrap="square">
            <a:spAutoFit/>
          </a:bodyPr>
          <a:lstStyle/>
          <a:p>
            <a:pPr algn="ctr"/>
            <a:r>
              <a:rPr lang="es-CO" dirty="0"/>
              <a:t> </a:t>
            </a:r>
            <a:r>
              <a:rPr lang="es-CO" sz="2400" b="1" dirty="0" smtClean="0"/>
              <a:t>Entonces </a:t>
            </a:r>
            <a:r>
              <a:rPr lang="es-CO" sz="2400" b="1" dirty="0"/>
              <a:t>el </a:t>
            </a:r>
            <a:r>
              <a:rPr lang="es-CO" sz="2400" b="1" dirty="0" smtClean="0"/>
              <a:t>velo </a:t>
            </a:r>
            <a:r>
              <a:rPr lang="es-CO" sz="2400" b="1" dirty="0"/>
              <a:t>del templo se rasgó en dos, de arriba abajo; la tierra tembló, las rocas se partieron</a:t>
            </a:r>
            <a:r>
              <a:rPr lang="es-CO" sz="2000" dirty="0"/>
              <a:t>, </a:t>
            </a:r>
          </a:p>
        </p:txBody>
      </p:sp>
      <p:sp>
        <p:nvSpPr>
          <p:cNvPr id="23" name="Rectángulo 22"/>
          <p:cNvSpPr/>
          <p:nvPr/>
        </p:nvSpPr>
        <p:spPr>
          <a:xfrm>
            <a:off x="7145665" y="4682007"/>
            <a:ext cx="2030419" cy="1938992"/>
          </a:xfrm>
          <a:prstGeom prst="rect">
            <a:avLst/>
          </a:prstGeom>
        </p:spPr>
        <p:txBody>
          <a:bodyPr wrap="square">
            <a:spAutoFit/>
          </a:bodyPr>
          <a:lstStyle/>
          <a:p>
            <a:pPr algn="ctr"/>
            <a:r>
              <a:rPr lang="es-CO" sz="2400" b="1" dirty="0"/>
              <a:t>Satanás es encadenado, </a:t>
            </a:r>
            <a:r>
              <a:rPr lang="es-CO" sz="2400" b="1" dirty="0" smtClean="0"/>
              <a:t>por mil años, pero </a:t>
            </a:r>
            <a:r>
              <a:rPr lang="es-CO" sz="2400" b="1" dirty="0"/>
              <a:t>no </a:t>
            </a:r>
            <a:r>
              <a:rPr lang="es-CO" sz="2400" b="1" dirty="0" smtClean="0"/>
              <a:t>muere aquí.</a:t>
            </a:r>
            <a:endParaRPr lang="es-CO" sz="2400" b="1" dirty="0"/>
          </a:p>
        </p:txBody>
      </p:sp>
      <p:sp>
        <p:nvSpPr>
          <p:cNvPr id="24" name="Rectángulo 23"/>
          <p:cNvSpPr/>
          <p:nvPr/>
        </p:nvSpPr>
        <p:spPr>
          <a:xfrm>
            <a:off x="9432758" y="4397018"/>
            <a:ext cx="2712539" cy="2308324"/>
          </a:xfrm>
          <a:prstGeom prst="rect">
            <a:avLst/>
          </a:prstGeom>
        </p:spPr>
        <p:txBody>
          <a:bodyPr wrap="square">
            <a:spAutoFit/>
          </a:bodyPr>
          <a:lstStyle/>
          <a:p>
            <a:pPr algn="ctr"/>
            <a:r>
              <a:rPr lang="es-CO" dirty="0"/>
              <a:t> </a:t>
            </a:r>
            <a:r>
              <a:rPr lang="es-CO" sz="2400" b="1" dirty="0"/>
              <a:t>Y el diablo, que los engañaba, fue lanzado en el lago de fuego y </a:t>
            </a:r>
            <a:r>
              <a:rPr lang="es-CO" sz="2400" b="1" dirty="0" smtClean="0"/>
              <a:t>azufre, es destruido para siempre.</a:t>
            </a:r>
            <a:endParaRPr lang="es-CO" sz="2400" b="1" dirty="0"/>
          </a:p>
        </p:txBody>
      </p:sp>
    </p:spTree>
    <p:extLst>
      <p:ext uri="{BB962C8B-B14F-4D97-AF65-F5344CB8AC3E}">
        <p14:creationId xmlns:p14="http://schemas.microsoft.com/office/powerpoint/2010/main" val="106654892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4590" y="365125"/>
            <a:ext cx="11646568" cy="1816601"/>
          </a:xfrm>
          <a:solidFill>
            <a:schemeClr val="bg1">
              <a:lumMod val="95000"/>
            </a:schemeClr>
          </a:solidFill>
          <a:scene3d>
            <a:camera prst="orthographicFront"/>
            <a:lightRig rig="threePt" dir="t"/>
          </a:scene3d>
          <a:sp3d>
            <a:bevelT prst="slope"/>
          </a:sp3d>
        </p:spPr>
        <p:txBody>
          <a:bodyPr>
            <a:noAutofit/>
          </a:bodyPr>
          <a:lstStyle/>
          <a:p>
            <a:pPr algn="ctr"/>
            <a:r>
              <a:rPr lang="es-CO" sz="3200" b="1" i="1" dirty="0" smtClean="0"/>
              <a:t>Dios rebela su gracia, su amor por el hombre pecador:</a:t>
            </a:r>
            <a:br>
              <a:rPr lang="es-CO" sz="3200" b="1" i="1" dirty="0" smtClean="0"/>
            </a:br>
            <a:r>
              <a:rPr lang="es-CO" sz="3200" b="1" dirty="0" smtClean="0">
                <a:solidFill>
                  <a:srgbClr val="FF0000"/>
                </a:solidFill>
              </a:rPr>
              <a:t>Antes de expulsar a Adán y a Eva del Edén, los viste con el manto de justicia, la Justicia de Cristo. </a:t>
            </a:r>
            <a:br>
              <a:rPr lang="es-CO" sz="3200" b="1" dirty="0" smtClean="0">
                <a:solidFill>
                  <a:srgbClr val="FF0000"/>
                </a:solidFill>
              </a:rPr>
            </a:br>
            <a:r>
              <a:rPr lang="es-CO" sz="3200" b="1" dirty="0" smtClean="0"/>
              <a:t>Lo cual es una promesa de que pronto regresarán al Edén.</a:t>
            </a:r>
            <a:endParaRPr lang="es-CO" sz="3200" b="1" dirty="0"/>
          </a:p>
        </p:txBody>
      </p:sp>
      <p:pic>
        <p:nvPicPr>
          <p:cNvPr id="4" name="Imagen 3"/>
          <p:cNvPicPr>
            <a:picLocks noChangeAspect="1"/>
          </p:cNvPicPr>
          <p:nvPr/>
        </p:nvPicPr>
        <p:blipFill>
          <a:blip r:embed="rId2"/>
          <a:stretch>
            <a:fillRect/>
          </a:stretch>
        </p:blipFill>
        <p:spPr>
          <a:xfrm>
            <a:off x="224590" y="2438400"/>
            <a:ext cx="4860758" cy="3737810"/>
          </a:xfrm>
          <a:prstGeom prst="rect">
            <a:avLst/>
          </a:prstGeom>
        </p:spPr>
      </p:pic>
      <p:pic>
        <p:nvPicPr>
          <p:cNvPr id="5" name="Imagen 4"/>
          <p:cNvPicPr>
            <a:picLocks noChangeAspect="1"/>
          </p:cNvPicPr>
          <p:nvPr/>
        </p:nvPicPr>
        <p:blipFill>
          <a:blip r:embed="rId3"/>
          <a:stretch>
            <a:fillRect/>
          </a:stretch>
        </p:blipFill>
        <p:spPr>
          <a:xfrm>
            <a:off x="5257800" y="2438399"/>
            <a:ext cx="2683042" cy="3737809"/>
          </a:xfrm>
          <a:prstGeom prst="rect">
            <a:avLst/>
          </a:prstGeom>
        </p:spPr>
      </p:pic>
      <p:pic>
        <p:nvPicPr>
          <p:cNvPr id="6" name="Imagen 5"/>
          <p:cNvPicPr>
            <a:picLocks noChangeAspect="1"/>
          </p:cNvPicPr>
          <p:nvPr/>
        </p:nvPicPr>
        <p:blipFill>
          <a:blip r:embed="rId4"/>
          <a:stretch>
            <a:fillRect/>
          </a:stretch>
        </p:blipFill>
        <p:spPr>
          <a:xfrm>
            <a:off x="8113294" y="2438399"/>
            <a:ext cx="3757864" cy="3737810"/>
          </a:xfrm>
          <a:prstGeom prst="rect">
            <a:avLst/>
          </a:prstGeom>
        </p:spPr>
      </p:pic>
    </p:spTree>
    <p:extLst>
      <p:ext uri="{BB962C8B-B14F-4D97-AF65-F5344CB8AC3E}">
        <p14:creationId xmlns:p14="http://schemas.microsoft.com/office/powerpoint/2010/main" val="11167572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88757" y="368967"/>
            <a:ext cx="11502189" cy="6489033"/>
          </a:xfrm>
          <a:solidFill>
            <a:schemeClr val="bg1">
              <a:lumMod val="95000"/>
            </a:schemeClr>
          </a:solidFill>
          <a:scene3d>
            <a:camera prst="orthographicFront"/>
            <a:lightRig rig="threePt" dir="t"/>
          </a:scene3d>
          <a:sp3d>
            <a:bevelT prst="slope"/>
          </a:sp3d>
        </p:spPr>
        <p:txBody>
          <a:bodyPr>
            <a:normAutofit/>
          </a:bodyPr>
          <a:lstStyle/>
          <a:p>
            <a:pPr marL="0" indent="0" algn="ctr">
              <a:buNone/>
            </a:pPr>
            <a:r>
              <a:rPr lang="es-CO" dirty="0" smtClean="0"/>
              <a:t>Dios había dicho al pueblo de Israel a través del profeta Amos</a:t>
            </a:r>
            <a:r>
              <a:rPr lang="es-CO" dirty="0"/>
              <a:t>: </a:t>
            </a:r>
            <a:r>
              <a:rPr lang="es-CO" b="1" i="1" dirty="0" smtClean="0"/>
              <a:t>“Porque </a:t>
            </a:r>
            <a:r>
              <a:rPr lang="es-CO" b="1" i="1" dirty="0"/>
              <a:t>no hará </a:t>
            </a:r>
            <a:r>
              <a:rPr lang="es-CO" b="1" i="1" dirty="0" smtClean="0"/>
              <a:t>NADA </a:t>
            </a:r>
            <a:r>
              <a:rPr lang="es-CO" b="1" i="1" dirty="0"/>
              <a:t>Jehová, el Señor, sin revelar su </a:t>
            </a:r>
            <a:r>
              <a:rPr lang="es-CO" b="1" i="1" dirty="0" smtClean="0"/>
              <a:t>secretes a </a:t>
            </a:r>
            <a:r>
              <a:rPr lang="es-CO" b="1" i="1" dirty="0"/>
              <a:t>sus siervos los </a:t>
            </a:r>
            <a:r>
              <a:rPr lang="es-CO" b="1" i="1" dirty="0" smtClean="0"/>
              <a:t>profetas”. </a:t>
            </a:r>
            <a:r>
              <a:rPr lang="es-CO" b="1" i="1" dirty="0" smtClean="0">
                <a:solidFill>
                  <a:srgbClr val="FF0000"/>
                </a:solidFill>
              </a:rPr>
              <a:t>(Amos 3.7). </a:t>
            </a:r>
            <a:r>
              <a:rPr lang="es-CO" dirty="0" smtClean="0"/>
              <a:t>Por tanto, Dios les reveló al pueblo de Israel, el tiempo de la primera venida de Cristo, y no creyeron.  </a:t>
            </a:r>
          </a:p>
          <a:p>
            <a:pPr marL="0" indent="0" algn="ctr">
              <a:buNone/>
            </a:pPr>
            <a:r>
              <a:rPr lang="es-CO" dirty="0" smtClean="0"/>
              <a:t>Y también había dicho</a:t>
            </a:r>
            <a:r>
              <a:rPr lang="es-CO" b="1" i="1" dirty="0"/>
              <a:t>: </a:t>
            </a:r>
            <a:r>
              <a:rPr lang="es-CO" b="1" i="1" dirty="0" smtClean="0"/>
              <a:t>“La </a:t>
            </a:r>
            <a:r>
              <a:rPr lang="es-CO" b="1" i="1" dirty="0"/>
              <a:t>comunión </a:t>
            </a:r>
            <a:r>
              <a:rPr lang="es-CO" b="1" i="1" dirty="0" smtClean="0"/>
              <a:t>ÍNTIMA </a:t>
            </a:r>
            <a:r>
              <a:rPr lang="es-CO" b="1" i="1" dirty="0"/>
              <a:t>de </a:t>
            </a:r>
            <a:r>
              <a:rPr lang="es-CO" b="1" i="1" dirty="0" smtClean="0"/>
              <a:t>Jehová es </a:t>
            </a:r>
            <a:r>
              <a:rPr lang="es-CO" b="1" i="1" dirty="0"/>
              <a:t>con los que lo temen, y a ellos hará conocer su </a:t>
            </a:r>
            <a:r>
              <a:rPr lang="es-CO" b="1" i="1" dirty="0" smtClean="0"/>
              <a:t>pacto”. (</a:t>
            </a:r>
            <a:r>
              <a:rPr lang="es-CO" b="1" i="1" dirty="0" smtClean="0">
                <a:solidFill>
                  <a:srgbClr val="FF0000"/>
                </a:solidFill>
              </a:rPr>
              <a:t>Sal.25:14). </a:t>
            </a:r>
            <a:r>
              <a:rPr lang="es-CO" b="1" i="1" dirty="0" smtClean="0"/>
              <a:t>A ELLOS DIOS LES REBELARÍA SUS SECRETOS. </a:t>
            </a:r>
          </a:p>
          <a:p>
            <a:pPr marL="0" indent="0" algn="ctr">
              <a:buNone/>
            </a:pPr>
            <a:endParaRPr lang="es-CO" b="1" i="1" dirty="0" smtClean="0">
              <a:solidFill>
                <a:srgbClr val="FF0000"/>
              </a:solidFill>
            </a:endParaRPr>
          </a:p>
          <a:p>
            <a:pPr marL="0" indent="0" algn="ctr">
              <a:buNone/>
            </a:pPr>
            <a:r>
              <a:rPr lang="es-CO" dirty="0" smtClean="0"/>
              <a:t>Además el Señor Jesús dijo a sus discípulos:  </a:t>
            </a:r>
            <a:r>
              <a:rPr lang="es-CO" dirty="0"/>
              <a:t>"Aún tengo muchas cosas que deciros, pero ahora no las podéis sobrellevar</a:t>
            </a:r>
            <a:r>
              <a:rPr lang="es-CO" dirty="0" smtClean="0"/>
              <a:t>. </a:t>
            </a:r>
            <a:r>
              <a:rPr lang="es-CO" dirty="0"/>
              <a:t>13 Pero cuando venga el Espíritu de verdad, él os guiará a toda la verdad, porque no hablará por su propia cuenta, sino que hablará todo lo que </a:t>
            </a:r>
            <a:r>
              <a:rPr lang="es-CO" b="1" dirty="0" smtClean="0"/>
              <a:t>OIGA</a:t>
            </a:r>
            <a:r>
              <a:rPr lang="es-CO" dirty="0" smtClean="0"/>
              <a:t> </a:t>
            </a:r>
            <a:r>
              <a:rPr lang="es-CO" dirty="0"/>
              <a:t>y </a:t>
            </a:r>
            <a:r>
              <a:rPr lang="es-CO" dirty="0" smtClean="0"/>
              <a:t>OS HARÁ SABER LAS COSAS QUE HABRÁN DE VENIR”. O sea que en el futuro Dios revelaría a su pueblo el tiempo de la segunda venida de Cristo, así como lo hiso con el pueblo de Israel, a través del profeta Daniel. </a:t>
            </a:r>
          </a:p>
        </p:txBody>
      </p:sp>
    </p:spTree>
    <p:extLst>
      <p:ext uri="{BB962C8B-B14F-4D97-AF65-F5344CB8AC3E}">
        <p14:creationId xmlns:p14="http://schemas.microsoft.com/office/powerpoint/2010/main" val="334081886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17095" y="288758"/>
            <a:ext cx="11373852" cy="6569241"/>
          </a:xfrm>
          <a:solidFill>
            <a:schemeClr val="bg1">
              <a:lumMod val="95000"/>
            </a:schemeClr>
          </a:solidFill>
          <a:scene3d>
            <a:camera prst="orthographicFront"/>
            <a:lightRig rig="threePt" dir="t"/>
          </a:scene3d>
          <a:sp3d>
            <a:bevelT prst="slope"/>
          </a:sp3d>
        </p:spPr>
        <p:txBody>
          <a:bodyPr>
            <a:normAutofit/>
          </a:bodyPr>
          <a:lstStyle/>
          <a:p>
            <a:pPr marL="0" indent="0" algn="ctr">
              <a:buNone/>
            </a:pPr>
            <a:r>
              <a:rPr lang="es-CO" dirty="0" smtClean="0"/>
              <a:t>El apóstol Juan, estando en la isla de Patmos, un sábado cuando estaba en oración, Dios le mostró en visión al pueblo de Dios en los días finales de la historia </a:t>
            </a:r>
            <a:r>
              <a:rPr lang="es-CO" dirty="0"/>
              <a:t>del </a:t>
            </a:r>
            <a:r>
              <a:rPr lang="es-CO" dirty="0" smtClean="0"/>
              <a:t>mundo, luchando contra el dragón:</a:t>
            </a:r>
          </a:p>
          <a:p>
            <a:pPr marL="0" indent="0" algn="ctr">
              <a:buNone/>
            </a:pPr>
            <a:r>
              <a:rPr lang="es-CO" dirty="0" smtClean="0"/>
              <a:t>  “</a:t>
            </a:r>
            <a:r>
              <a:rPr lang="es-CO" i="1" dirty="0" smtClean="0"/>
              <a:t>Entonces </a:t>
            </a:r>
            <a:r>
              <a:rPr lang="es-CO" i="1" dirty="0"/>
              <a:t>el dragón se llenó de ira contra la mujer </a:t>
            </a:r>
            <a:r>
              <a:rPr lang="es-CO" i="1" dirty="0" smtClean="0"/>
              <a:t>– la iglesia- y </a:t>
            </a:r>
            <a:r>
              <a:rPr lang="es-CO" i="1" dirty="0"/>
              <a:t>se fue a hacer la guerra contra el resto de la descendencia de ella</a:t>
            </a:r>
            <a:r>
              <a:rPr lang="es-CO" i="1" dirty="0" smtClean="0"/>
              <a:t>, </a:t>
            </a:r>
            <a:r>
              <a:rPr lang="es-CO" i="1" dirty="0"/>
              <a:t>contra los que guardan los mandamientos de Dios y tienen el testimonio de </a:t>
            </a:r>
            <a:r>
              <a:rPr lang="es-CO" i="1" dirty="0" smtClean="0"/>
              <a:t>Jesucristo”</a:t>
            </a:r>
            <a:r>
              <a:rPr lang="es-CO" dirty="0" smtClean="0"/>
              <a:t>. </a:t>
            </a:r>
            <a:r>
              <a:rPr lang="es-CO" dirty="0" smtClean="0">
                <a:solidFill>
                  <a:srgbClr val="FF0000"/>
                </a:solidFill>
              </a:rPr>
              <a:t>(Ap.12:17).</a:t>
            </a:r>
          </a:p>
          <a:p>
            <a:pPr marL="0" indent="0" algn="ctr">
              <a:buNone/>
            </a:pPr>
            <a:endParaRPr lang="es-CO" dirty="0">
              <a:solidFill>
                <a:srgbClr val="FF0000"/>
              </a:solidFill>
            </a:endParaRPr>
          </a:p>
          <a:p>
            <a:pPr marL="0" indent="0" algn="ctr">
              <a:buNone/>
            </a:pPr>
            <a:r>
              <a:rPr lang="es-CO" dirty="0" smtClean="0"/>
              <a:t>Este pueblo tenía dos características (1), guardaba los mandamientos de Dios, y (2), tenía el “testimonio de Jesucristo”.</a:t>
            </a:r>
          </a:p>
          <a:p>
            <a:pPr marL="0" indent="0" algn="ctr">
              <a:buNone/>
            </a:pPr>
            <a:endParaRPr lang="es-CO" dirty="0"/>
          </a:p>
          <a:p>
            <a:pPr marL="0" indent="0" algn="ctr">
              <a:buNone/>
            </a:pPr>
            <a:r>
              <a:rPr lang="es-CO" sz="3600" b="1" dirty="0" smtClean="0"/>
              <a:t>¿Cuál es el testimonio de Jesucristo?</a:t>
            </a:r>
          </a:p>
          <a:p>
            <a:pPr marL="0" indent="0" algn="ctr">
              <a:buNone/>
            </a:pPr>
            <a:r>
              <a:rPr lang="es-CO" dirty="0" smtClean="0">
                <a:solidFill>
                  <a:srgbClr val="FF0000"/>
                </a:solidFill>
              </a:rPr>
              <a:t>Ap.19:10</a:t>
            </a:r>
            <a:r>
              <a:rPr lang="es-CO" dirty="0" smtClean="0"/>
              <a:t>.dice: . “</a:t>
            </a:r>
            <a:r>
              <a:rPr lang="es-CO" b="1" i="1" dirty="0" smtClean="0"/>
              <a:t>El </a:t>
            </a:r>
            <a:r>
              <a:rPr lang="es-CO" b="1" i="1" dirty="0"/>
              <a:t>Testimonio de Jesucristo es el Espíritu de la </a:t>
            </a:r>
            <a:r>
              <a:rPr lang="es-CO" b="1" i="1" dirty="0" smtClean="0"/>
              <a:t>Profecía</a:t>
            </a:r>
            <a:r>
              <a:rPr lang="es-CO" dirty="0" smtClean="0"/>
              <a:t>”,</a:t>
            </a:r>
          </a:p>
          <a:p>
            <a:pPr marL="0" indent="0" algn="ctr">
              <a:buNone/>
            </a:pPr>
            <a:endParaRPr lang="es-CO" dirty="0">
              <a:solidFill>
                <a:srgbClr val="FF0000"/>
              </a:solidFill>
            </a:endParaRPr>
          </a:p>
        </p:txBody>
      </p:sp>
    </p:spTree>
    <p:extLst>
      <p:ext uri="{BB962C8B-B14F-4D97-AF65-F5344CB8AC3E}">
        <p14:creationId xmlns:p14="http://schemas.microsoft.com/office/powerpoint/2010/main" val="294808397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449179"/>
            <a:ext cx="11518231" cy="6096000"/>
          </a:xfrm>
          <a:solidFill>
            <a:schemeClr val="bg2"/>
          </a:solidFill>
          <a:scene3d>
            <a:camera prst="orthographicFront"/>
            <a:lightRig rig="threePt" dir="t"/>
          </a:scene3d>
          <a:sp3d>
            <a:bevelT prst="slope"/>
          </a:sp3d>
        </p:spPr>
        <p:txBody>
          <a:bodyPr>
            <a:normAutofit lnSpcReduction="10000"/>
          </a:bodyPr>
          <a:lstStyle/>
          <a:p>
            <a:pPr marL="0" indent="0" algn="ctr">
              <a:buNone/>
            </a:pPr>
            <a:r>
              <a:rPr lang="es-CO" dirty="0" smtClean="0"/>
              <a:t>“El espíritu de Profecía”, le fue concedido por Dios a una mujer piadosa, y consagrada a la obra de Dios. </a:t>
            </a:r>
            <a:r>
              <a:rPr lang="es-CO" dirty="0"/>
              <a:t>E</a:t>
            </a:r>
            <a:r>
              <a:rPr lang="es-CO" dirty="0" smtClean="0"/>
              <a:t>l Libro </a:t>
            </a:r>
            <a:r>
              <a:rPr lang="es-CO" dirty="0" smtClean="0">
                <a:solidFill>
                  <a:srgbClr val="FF0000"/>
                </a:solidFill>
              </a:rPr>
              <a:t>L	a Historia de la Recensión, p.9 dice</a:t>
            </a:r>
            <a:r>
              <a:rPr lang="es-CO" dirty="0"/>
              <a:t>:  </a:t>
            </a:r>
            <a:r>
              <a:rPr lang="es-CO" dirty="0" smtClean="0"/>
              <a:t>“En </a:t>
            </a:r>
            <a:r>
              <a:rPr lang="es-CO" dirty="0"/>
              <a:t>1858 el pastor White y su esposa estaban asistiendo a una reunión en </a:t>
            </a:r>
            <a:r>
              <a:rPr lang="es-CO" dirty="0" err="1"/>
              <a:t>Lovett’s</a:t>
            </a:r>
            <a:r>
              <a:rPr lang="es-CO" dirty="0"/>
              <a:t> Grove, cerca de Bowling Green, en Ohio. En esa ocasión la Hna. White recibió una visión acerca de muchas cosas de importancia para la iglesia remanente. En cuanto a esa visión escribió: “En </a:t>
            </a:r>
            <a:r>
              <a:rPr lang="es-CO" dirty="0" err="1"/>
              <a:t>Lovett’s</a:t>
            </a:r>
            <a:r>
              <a:rPr lang="es-CO" dirty="0"/>
              <a:t> Grove, muchos de los asuntos que yo había visto diez años antes con respecto al gran </a:t>
            </a:r>
            <a:r>
              <a:rPr lang="es-CO" b="1" dirty="0"/>
              <a:t>conflicto de los siglos entre Cristo y Satanás</a:t>
            </a:r>
            <a:r>
              <a:rPr lang="es-CO" dirty="0"/>
              <a:t>, se repitieron, y se me dijo que debía escribirlos</a:t>
            </a:r>
            <a:r>
              <a:rPr lang="es-CO" dirty="0" smtClean="0"/>
              <a:t>”</a:t>
            </a:r>
          </a:p>
          <a:p>
            <a:pPr marL="0" indent="0" algn="ctr">
              <a:buNone/>
            </a:pPr>
            <a:endParaRPr lang="es-CO" dirty="0"/>
          </a:p>
          <a:p>
            <a:pPr marL="0" indent="0" algn="ctr">
              <a:buNone/>
            </a:pPr>
            <a:r>
              <a:rPr lang="es-CO" dirty="0" smtClean="0"/>
              <a:t>Y en libro </a:t>
            </a:r>
            <a:r>
              <a:rPr lang="es-CO" dirty="0" smtClean="0">
                <a:solidFill>
                  <a:srgbClr val="FF0000"/>
                </a:solidFill>
              </a:rPr>
              <a:t>Conflicto de los Siglos, p 13</a:t>
            </a:r>
            <a:r>
              <a:rPr lang="es-CO" dirty="0" smtClean="0"/>
              <a:t>, dice</a:t>
            </a:r>
            <a:r>
              <a:rPr lang="es-CO" dirty="0"/>
              <a:t>: </a:t>
            </a:r>
            <a:r>
              <a:rPr lang="es-CO" dirty="0" smtClean="0"/>
              <a:t>“</a:t>
            </a:r>
            <a:r>
              <a:rPr lang="es-CO" b="1" dirty="0" smtClean="0"/>
              <a:t>Mediante </a:t>
            </a:r>
            <a:r>
              <a:rPr lang="es-CO" b="1" dirty="0"/>
              <a:t>la iluminación del Espíritu Santo,</a:t>
            </a:r>
            <a:r>
              <a:rPr lang="es-CO" dirty="0"/>
              <a:t> las escenas de la lucha secular entre el bien y el mal fueron reveladas a quien escribe estas páginas. En una y otra ocasión se me permitió contemplar las peripecias de la gran lucha secular entre Cristo, Príncipe de la vida, Autor de nuestra salvación, y Satanás, príncipe del mal, autor del pecado y primer transgresor de la santa ley de </a:t>
            </a:r>
            <a:r>
              <a:rPr lang="es-CO" dirty="0" smtClean="0"/>
              <a:t>Dios”.</a:t>
            </a:r>
            <a:endParaRPr lang="es-CO" dirty="0"/>
          </a:p>
        </p:txBody>
      </p:sp>
    </p:spTree>
    <p:extLst>
      <p:ext uri="{BB962C8B-B14F-4D97-AF65-F5344CB8AC3E}">
        <p14:creationId xmlns:p14="http://schemas.microsoft.com/office/powerpoint/2010/main" val="56784675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385010"/>
            <a:ext cx="11438021" cy="6112043"/>
          </a:xfrm>
          <a:solidFill>
            <a:schemeClr val="accent6">
              <a:lumMod val="20000"/>
              <a:lumOff val="80000"/>
            </a:schemeClr>
          </a:solidFill>
          <a:scene3d>
            <a:camera prst="orthographicFront"/>
            <a:lightRig rig="threePt" dir="t"/>
          </a:scene3d>
          <a:sp3d>
            <a:bevelT prst="slope"/>
          </a:sp3d>
        </p:spPr>
        <p:txBody>
          <a:bodyPr>
            <a:noAutofit/>
          </a:bodyPr>
          <a:lstStyle/>
          <a:p>
            <a:pPr marL="0" indent="0" algn="ctr">
              <a:buNone/>
            </a:pPr>
            <a:r>
              <a:rPr lang="es-CO" dirty="0" smtClean="0"/>
              <a:t>Por tanto, Dios le revelo a EGW, por medio del Espíritu Santo, como lo prometió el Señor Jesús a sus discípulos, detalladamente lo relacionado a esta lucha entre Cristo y Satanás, que duraría ¿Cuánto tiempo?.  </a:t>
            </a:r>
            <a:r>
              <a:rPr lang="es-CO" dirty="0" smtClean="0">
                <a:solidFill>
                  <a:srgbClr val="FF0000"/>
                </a:solidFill>
              </a:rPr>
              <a:t>El Conflicto de los p 572.1, </a:t>
            </a:r>
            <a:r>
              <a:rPr lang="es-CO" dirty="0" smtClean="0"/>
              <a:t>lo dice</a:t>
            </a:r>
            <a:r>
              <a:rPr lang="es-CO" dirty="0"/>
              <a:t>: </a:t>
            </a:r>
            <a:r>
              <a:rPr lang="es-CO" dirty="0" smtClean="0"/>
              <a:t>“</a:t>
            </a:r>
            <a:r>
              <a:rPr lang="es-CO" i="1" dirty="0" smtClean="0"/>
              <a:t>La </a:t>
            </a:r>
            <a:r>
              <a:rPr lang="es-CO" i="1" dirty="0"/>
              <a:t>gran controversia entre Cristo y Satanás, sostenida desde hace cerca de </a:t>
            </a:r>
            <a:r>
              <a:rPr lang="es-CO" b="1" i="1" u="sng" dirty="0" smtClean="0"/>
              <a:t>SEIS MIL AÑOS</a:t>
            </a:r>
            <a:r>
              <a:rPr lang="es-CO" i="1" dirty="0" smtClean="0"/>
              <a:t>, </a:t>
            </a:r>
            <a:r>
              <a:rPr lang="es-CO" i="1" dirty="0"/>
              <a:t>está por </a:t>
            </a:r>
            <a:r>
              <a:rPr lang="es-CO" i="1" dirty="0" smtClean="0"/>
              <a:t>terminar”</a:t>
            </a:r>
          </a:p>
          <a:p>
            <a:pPr marL="0" indent="0" algn="ctr">
              <a:buNone/>
            </a:pPr>
            <a:endParaRPr lang="es-CO" i="1" dirty="0"/>
          </a:p>
          <a:p>
            <a:pPr marL="0" indent="0" algn="ctr">
              <a:buNone/>
            </a:pPr>
            <a:r>
              <a:rPr lang="es-CO" i="1" dirty="0" smtClean="0"/>
              <a:t>O sea, el periodo de un día, = mil años, seis días,= seis mil años, como Dios se lo revelo a Moisés en el Salmo 90:4, y que menciona Pedro en 2 Ped.3:8.</a:t>
            </a:r>
          </a:p>
          <a:p>
            <a:pPr marL="0" indent="0" algn="ctr">
              <a:buNone/>
            </a:pPr>
            <a:endParaRPr lang="es-CO" i="1" dirty="0" smtClean="0"/>
          </a:p>
          <a:p>
            <a:pPr marL="0" indent="0" algn="ctr">
              <a:buNone/>
            </a:pPr>
            <a:r>
              <a:rPr lang="es-CO" i="1" dirty="0" smtClean="0"/>
              <a:t>Vemos claramente como el Espíritu de Profecía, no se contradice con la Biblia, por el contrario, nos aclara en este tiempo final esta impresionante profecía, que </a:t>
            </a:r>
            <a:r>
              <a:rPr lang="es-CO" i="1" dirty="0"/>
              <a:t>a</a:t>
            </a:r>
            <a:r>
              <a:rPr lang="es-CO" i="1" dirty="0" smtClean="0"/>
              <a:t>ntes no la habíamos entendido, porque era para este tiempo, por eso dice la mensajera de Dios: “</a:t>
            </a:r>
            <a:r>
              <a:rPr lang="es-CO" b="1" i="1" dirty="0" smtClean="0"/>
              <a:t>Está por terminar”.   </a:t>
            </a:r>
          </a:p>
        </p:txBody>
      </p:sp>
    </p:spTree>
    <p:extLst>
      <p:ext uri="{BB962C8B-B14F-4D97-AF65-F5344CB8AC3E}">
        <p14:creationId xmlns:p14="http://schemas.microsoft.com/office/powerpoint/2010/main" val="18227585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1" y="264693"/>
            <a:ext cx="10515600" cy="1443790"/>
          </a:xfrm>
          <a:solidFill>
            <a:schemeClr val="accent6">
              <a:lumMod val="20000"/>
              <a:lumOff val="80000"/>
            </a:schemeClr>
          </a:solidFill>
          <a:scene3d>
            <a:camera prst="orthographicFront"/>
            <a:lightRig rig="threePt" dir="t"/>
          </a:scene3d>
          <a:sp3d>
            <a:bevelT prst="slope"/>
          </a:sp3d>
        </p:spPr>
        <p:txBody>
          <a:bodyPr>
            <a:normAutofit lnSpcReduction="10000"/>
          </a:bodyPr>
          <a:lstStyle/>
          <a:p>
            <a:pPr marL="0" indent="0" algn="ctr">
              <a:buNone/>
            </a:pPr>
            <a:r>
              <a:rPr lang="es-CO" sz="3200" dirty="0" smtClean="0"/>
              <a:t>Leamos específicamente que dice EGW, con lo relacionado a la primera parte de la profecía, a la que Cristo hacía alusión.</a:t>
            </a:r>
          </a:p>
          <a:p>
            <a:pPr marL="0" indent="0" algn="ctr">
              <a:buNone/>
            </a:pPr>
            <a:r>
              <a:rPr lang="es-CO" sz="3200" dirty="0" smtClean="0"/>
              <a:t> “El tiempo se ha cumplido”  </a:t>
            </a:r>
            <a:endParaRPr lang="es-CO" sz="3200" dirty="0"/>
          </a:p>
        </p:txBody>
      </p:sp>
      <p:pic>
        <p:nvPicPr>
          <p:cNvPr id="4" name="Imagen 3"/>
          <p:cNvPicPr>
            <a:picLocks noChangeAspect="1"/>
          </p:cNvPicPr>
          <p:nvPr/>
        </p:nvPicPr>
        <p:blipFill>
          <a:blip r:embed="rId2"/>
          <a:stretch>
            <a:fillRect/>
          </a:stretch>
        </p:blipFill>
        <p:spPr>
          <a:xfrm>
            <a:off x="838201" y="1556084"/>
            <a:ext cx="10515600" cy="5301916"/>
          </a:xfrm>
          <a:prstGeom prst="rect">
            <a:avLst/>
          </a:prstGeom>
        </p:spPr>
      </p:pic>
      <p:sp>
        <p:nvSpPr>
          <p:cNvPr id="5" name="Flecha derecha 4"/>
          <p:cNvSpPr/>
          <p:nvPr/>
        </p:nvSpPr>
        <p:spPr>
          <a:xfrm>
            <a:off x="0" y="3689684"/>
            <a:ext cx="1315453" cy="3168316"/>
          </a:xfrm>
          <a:prstGeom prst="rightArrow">
            <a:avLst>
              <a:gd name="adj1" fmla="val 50000"/>
              <a:gd name="adj2" fmla="val 53670"/>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solidFill>
                  <a:schemeClr val="tx1"/>
                </a:solidFill>
              </a:rPr>
              <a:t>Esta se cumplió con la muerte de Cristo. </a:t>
            </a:r>
            <a:endParaRPr lang="es-CO" b="1" dirty="0">
              <a:solidFill>
                <a:schemeClr val="tx1"/>
              </a:solidFill>
            </a:endParaRPr>
          </a:p>
        </p:txBody>
      </p:sp>
      <p:sp>
        <p:nvSpPr>
          <p:cNvPr id="6" name="Flecha izquierda 5"/>
          <p:cNvSpPr/>
          <p:nvPr/>
        </p:nvSpPr>
        <p:spPr>
          <a:xfrm>
            <a:off x="10988842" y="3224463"/>
            <a:ext cx="1203158" cy="3497179"/>
          </a:xfrm>
          <a:prstGeom prst="leftArrow">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solidFill>
                  <a:schemeClr val="tx1"/>
                </a:solidFill>
              </a:rPr>
              <a:t>Esta está por cumplirse</a:t>
            </a:r>
            <a:endParaRPr lang="es-CO" sz="2000" dirty="0">
              <a:solidFill>
                <a:schemeClr val="tx1"/>
              </a:solidFill>
            </a:endParaRPr>
          </a:p>
        </p:txBody>
      </p:sp>
    </p:spTree>
    <p:extLst>
      <p:ext uri="{BB962C8B-B14F-4D97-AF65-F5344CB8AC3E}">
        <p14:creationId xmlns:p14="http://schemas.microsoft.com/office/powerpoint/2010/main" val="73451717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17095" y="385011"/>
            <a:ext cx="11341768" cy="6208294"/>
          </a:xfrm>
          <a:solidFill>
            <a:schemeClr val="accent6">
              <a:lumMod val="20000"/>
              <a:lumOff val="80000"/>
            </a:schemeClr>
          </a:solidFill>
          <a:scene3d>
            <a:camera prst="orthographicFront"/>
            <a:lightRig rig="threePt" dir="t"/>
          </a:scene3d>
          <a:sp3d>
            <a:bevelT prst="slope"/>
          </a:sp3d>
        </p:spPr>
        <p:txBody>
          <a:bodyPr>
            <a:normAutofit/>
          </a:bodyPr>
          <a:lstStyle/>
          <a:p>
            <a:pPr marL="0" indent="0" algn="ctr">
              <a:buNone/>
            </a:pPr>
            <a:r>
              <a:rPr lang="es-CO" dirty="0"/>
              <a:t>S</a:t>
            </a:r>
            <a:r>
              <a:rPr lang="es-CO" dirty="0" smtClean="0"/>
              <a:t>eguidamente se le mostro a EGW la estrategia de Satanás, para impedir que esta profecía no se de a conocer, y así tomar a la iglesia y al mundo desprevenidos,  como sucedió con el pueblo de Israel.</a:t>
            </a:r>
          </a:p>
          <a:p>
            <a:pPr marL="0" indent="0" algn="ctr">
              <a:buNone/>
            </a:pPr>
            <a:r>
              <a:rPr lang="es-CO" dirty="0" smtClean="0"/>
              <a:t>“</a:t>
            </a:r>
            <a:r>
              <a:rPr lang="es-CO" i="1" dirty="0" smtClean="0"/>
              <a:t>y </a:t>
            </a:r>
            <a:r>
              <a:rPr lang="es-CO" i="1" dirty="0"/>
              <a:t>Satanás redobla sus esfuerzos para hacer fracasar la obra de Cristo en beneficio del hombre y para sujetar las almas en sus lazos. Su objeto consiste en tener sumido al pueblo en las tinieblas y en la impenitencia hasta que termine la obra mediadora del Salvador y no haya más sacrificio por el </a:t>
            </a:r>
            <a:r>
              <a:rPr lang="es-CO" i="1" dirty="0" smtClean="0"/>
              <a:t>pecado</a:t>
            </a:r>
            <a:r>
              <a:rPr lang="es-CO" dirty="0" smtClean="0"/>
              <a:t>”. </a:t>
            </a:r>
            <a:r>
              <a:rPr lang="es-CO" dirty="0">
                <a:solidFill>
                  <a:srgbClr val="FF0000"/>
                </a:solidFill>
              </a:rPr>
              <a:t>CS </a:t>
            </a:r>
            <a:r>
              <a:rPr lang="es-CO" dirty="0" smtClean="0">
                <a:solidFill>
                  <a:srgbClr val="FF0000"/>
                </a:solidFill>
              </a:rPr>
              <a:t>572.1 </a:t>
            </a:r>
            <a:endParaRPr lang="es-CO" dirty="0">
              <a:solidFill>
                <a:srgbClr val="FF0000"/>
              </a:solidFill>
            </a:endParaRPr>
          </a:p>
          <a:p>
            <a:pPr marL="0" indent="0" algn="ctr">
              <a:buNone/>
            </a:pPr>
            <a:r>
              <a:rPr lang="es-CO" dirty="0" smtClean="0"/>
              <a:t>Y luego la mensajera de Dios dice: “</a:t>
            </a:r>
            <a:r>
              <a:rPr lang="es-CO" i="1" dirty="0" smtClean="0"/>
              <a:t>Cuando </a:t>
            </a:r>
            <a:r>
              <a:rPr lang="es-CO" i="1" dirty="0"/>
              <a:t>no se hace ningún esfuerzo especial para resistir a su poder, cuando la indiferencia predomina en la iglesia y en el mundo, Satanás está a su gusto, pues no corre peligro de perder a los que tiene cautivos y a merced suya. Pero cuando la atención de los hombres se fija en las cosas eternas y las almas se preguntan: “¿qué debo yo hacer para ser salvo?” él está pronto para oponer su poder al de Cristo y para contrarrestar la influencia del Espíritu </a:t>
            </a:r>
            <a:r>
              <a:rPr lang="es-CO" i="1" dirty="0" smtClean="0"/>
              <a:t>Santo”</a:t>
            </a:r>
            <a:r>
              <a:rPr lang="es-CO" dirty="0" smtClean="0"/>
              <a:t>. </a:t>
            </a:r>
            <a:r>
              <a:rPr lang="es-CO" dirty="0" smtClean="0">
                <a:solidFill>
                  <a:srgbClr val="FF0000"/>
                </a:solidFill>
              </a:rPr>
              <a:t>(CS. P 572.2).</a:t>
            </a:r>
            <a:endParaRPr lang="es-CO" dirty="0">
              <a:solidFill>
                <a:srgbClr val="FF0000"/>
              </a:solidFill>
            </a:endParaRPr>
          </a:p>
        </p:txBody>
      </p:sp>
    </p:spTree>
    <p:extLst>
      <p:ext uri="{BB962C8B-B14F-4D97-AF65-F5344CB8AC3E}">
        <p14:creationId xmlns:p14="http://schemas.microsoft.com/office/powerpoint/2010/main" val="17231189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6463" y="288758"/>
            <a:ext cx="11806989" cy="6569242"/>
          </a:xfrm>
          <a:solidFill>
            <a:schemeClr val="accent6">
              <a:lumMod val="20000"/>
              <a:lumOff val="80000"/>
            </a:schemeClr>
          </a:solidFill>
          <a:scene3d>
            <a:camera prst="orthographicFront"/>
            <a:lightRig rig="threePt" dir="t"/>
          </a:scene3d>
          <a:sp3d>
            <a:bevelT prst="slope"/>
          </a:sp3d>
        </p:spPr>
        <p:txBody>
          <a:bodyPr>
            <a:normAutofit lnSpcReduction="10000"/>
          </a:bodyPr>
          <a:lstStyle/>
          <a:p>
            <a:pPr marL="0" indent="0" algn="ctr">
              <a:buNone/>
            </a:pPr>
            <a:r>
              <a:rPr lang="es-CO" sz="3200" b="1" dirty="0">
                <a:solidFill>
                  <a:srgbClr val="FF0000"/>
                </a:solidFill>
              </a:rPr>
              <a:t>Ap.20:1-3</a:t>
            </a:r>
            <a:r>
              <a:rPr lang="es-CO" sz="3200" dirty="0">
                <a:solidFill>
                  <a:srgbClr val="FF0000"/>
                </a:solidFill>
              </a:rPr>
              <a:t>, </a:t>
            </a:r>
            <a:r>
              <a:rPr lang="es-CO" sz="3200" dirty="0" smtClean="0"/>
              <a:t>dice, de que forma se terminará el conflicto de los siglos, que duró 60000 años.</a:t>
            </a:r>
          </a:p>
          <a:p>
            <a:pPr marL="0" indent="0" algn="ctr">
              <a:buNone/>
            </a:pPr>
            <a:r>
              <a:rPr lang="es-CO" sz="3200" i="1" dirty="0" smtClean="0"/>
              <a:t>“</a:t>
            </a:r>
            <a:r>
              <a:rPr lang="es-CO" sz="3000" i="1" dirty="0" smtClean="0"/>
              <a:t>Vi </a:t>
            </a:r>
            <a:r>
              <a:rPr lang="es-CO" sz="3000" i="1" dirty="0"/>
              <a:t>un ángel que descendía del cielo con la llave del </a:t>
            </a:r>
            <a:r>
              <a:rPr lang="es-CO" sz="3000" i="1" dirty="0" smtClean="0"/>
              <a:t>abismo </a:t>
            </a:r>
            <a:r>
              <a:rPr lang="es-CO" sz="3000" i="1" dirty="0"/>
              <a:t>y una gran cadena en la </a:t>
            </a:r>
            <a:r>
              <a:rPr lang="es-CO" sz="3000" i="1" dirty="0" smtClean="0"/>
              <a:t>mano.2 </a:t>
            </a:r>
            <a:r>
              <a:rPr lang="es-CO" sz="3000" i="1" dirty="0"/>
              <a:t>Prendió al dragón, la serpiente antigua,[2] que es el Diablo y Satanás, y lo ató por mil años</a:t>
            </a:r>
            <a:r>
              <a:rPr lang="es-CO" sz="3000" i="1" dirty="0" smtClean="0"/>
              <a:t>. 3 </a:t>
            </a:r>
            <a:r>
              <a:rPr lang="es-CO" sz="3000" i="1" dirty="0"/>
              <a:t>Lo arrojó al abismo, lo encerró y puso un sello sobre él, para que no engañara más a las naciones hasta que fueran cumplidos mil años. Después de esto debe ser desatado por un poco de </a:t>
            </a:r>
            <a:r>
              <a:rPr lang="es-CO" sz="3000" i="1" dirty="0" smtClean="0"/>
              <a:t>tiempo”.</a:t>
            </a:r>
            <a:endParaRPr lang="es-CO" sz="3000" i="1" dirty="0"/>
          </a:p>
          <a:p>
            <a:pPr marL="0" indent="0" algn="ctr">
              <a:buNone/>
            </a:pPr>
            <a:r>
              <a:rPr lang="es-CO" sz="3200" b="1" dirty="0" smtClean="0">
                <a:solidFill>
                  <a:srgbClr val="FF0000"/>
                </a:solidFill>
              </a:rPr>
              <a:t> El Comentario Bíblico Adventista t 7,p 892, lo ató</a:t>
            </a:r>
            <a:r>
              <a:rPr lang="es-CO" sz="3200" b="1" dirty="0" smtClean="0"/>
              <a:t>. Explica este texto así:</a:t>
            </a:r>
          </a:p>
          <a:p>
            <a:pPr marL="0" indent="0" algn="ctr">
              <a:buNone/>
            </a:pPr>
            <a:r>
              <a:rPr lang="es-CO" dirty="0" smtClean="0"/>
              <a:t>“La </a:t>
            </a:r>
            <a:r>
              <a:rPr lang="es-CO" dirty="0"/>
              <a:t>atadura del dragón simboliza las restricciones que se le impondrán a las actividades de Satanás.  </a:t>
            </a:r>
            <a:r>
              <a:rPr lang="es-CO" b="1" dirty="0"/>
              <a:t>Los impíos morirán por la gloria de la segunda venida de Cristo y los justos serán trasladados al cielo</a:t>
            </a:r>
            <a:r>
              <a:rPr lang="es-CO" dirty="0"/>
              <a:t>.  Satanás y sus malignos ángeles serán recluidos en estas circunstancias en la tierra desolada, en donde no habrá ni una sola persona viva sobre la cual Satanás pueda ejercer sus poderes engañosos.  En esto consistirá su </a:t>
            </a:r>
            <a:r>
              <a:rPr lang="es-CO" dirty="0" smtClean="0"/>
              <a:t>atamiento”.</a:t>
            </a:r>
            <a:endParaRPr lang="es-CO" dirty="0"/>
          </a:p>
        </p:txBody>
      </p:sp>
    </p:spTree>
    <p:extLst>
      <p:ext uri="{BB962C8B-B14F-4D97-AF65-F5344CB8AC3E}">
        <p14:creationId xmlns:p14="http://schemas.microsoft.com/office/powerpoint/2010/main" val="406698078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0" y="272716"/>
            <a:ext cx="11534274" cy="6352673"/>
          </a:xfrm>
          <a:solidFill>
            <a:schemeClr val="bg2"/>
          </a:solidFill>
          <a:scene3d>
            <a:camera prst="orthographicFront"/>
            <a:lightRig rig="threePt" dir="t"/>
          </a:scene3d>
          <a:sp3d>
            <a:bevelT prst="slope"/>
          </a:sp3d>
        </p:spPr>
        <p:txBody>
          <a:bodyPr>
            <a:normAutofit lnSpcReduction="10000"/>
          </a:bodyPr>
          <a:lstStyle/>
          <a:p>
            <a:pPr marL="0" indent="0" algn="ctr">
              <a:buNone/>
            </a:pPr>
            <a:r>
              <a:rPr lang="es-CO" dirty="0" smtClean="0"/>
              <a:t>Lo curioso es que se dice que los 6000 años de pecado ya se cumplieron. Por tanto, sería muy importante que explicaran barios puntos.</a:t>
            </a:r>
          </a:p>
          <a:p>
            <a:pPr marL="514350" indent="-514350" algn="ctr">
              <a:buAutoNum type="arabicPeriod"/>
            </a:pPr>
            <a:endParaRPr lang="es-CO" dirty="0" smtClean="0"/>
          </a:p>
          <a:p>
            <a:pPr marL="514350" indent="-514350" algn="ctr">
              <a:buAutoNum type="arabicPeriod"/>
            </a:pPr>
            <a:r>
              <a:rPr lang="es-CO" dirty="0" smtClean="0">
                <a:solidFill>
                  <a:srgbClr val="FF0000"/>
                </a:solidFill>
              </a:rPr>
              <a:t>Si los 6000 años de pecado ya se cumplieron, ¿Por qué están los desobedientes a la Ley de Dios, todavía vivos, los que el texto sagrado llama “impíos”, si deberían estar muertos, como lo dice la Biblia?</a:t>
            </a:r>
          </a:p>
          <a:p>
            <a:pPr marL="514350" indent="-514350" algn="ctr">
              <a:buAutoNum type="arabicPeriod"/>
            </a:pPr>
            <a:r>
              <a:rPr lang="es-CO" dirty="0" smtClean="0">
                <a:solidFill>
                  <a:srgbClr val="FF0000"/>
                </a:solidFill>
              </a:rPr>
              <a:t>Si los 6000 años de pecado ya se cumplieron, ¿Por qué los justos, no han sido trasladados al cielo, como lo dice la profecía, de estos por supuesto formarían parte los que hacen esta afirmación?</a:t>
            </a:r>
          </a:p>
          <a:p>
            <a:pPr marL="514350" indent="-514350" algn="ctr">
              <a:buAutoNum type="arabicPeriod"/>
            </a:pPr>
            <a:r>
              <a:rPr lang="es-CO" dirty="0" smtClean="0">
                <a:solidFill>
                  <a:srgbClr val="FF0000"/>
                </a:solidFill>
              </a:rPr>
              <a:t>Si los 6000 años de pecado ya se cumplieron, como lo afinan, porque razón satanás esta todavía suelto, Cuando debería estar solo en la tierra, con sus malignos ángeles, sin tener ni una persona viva a quien engañar?</a:t>
            </a:r>
          </a:p>
          <a:p>
            <a:pPr marL="514350" indent="-514350" algn="ctr">
              <a:buAutoNum type="arabicPeriod"/>
            </a:pPr>
            <a:endParaRPr lang="es-CO" dirty="0"/>
          </a:p>
          <a:p>
            <a:pPr marL="0" indent="0" algn="ctr">
              <a:buNone/>
            </a:pPr>
            <a:r>
              <a:rPr lang="es-CO" dirty="0" smtClean="0"/>
              <a:t>Como vemos las cosas, estas tres afirmaciones no las pueden soportar con una formación cierta, por tanto no tienen la razón, porque contradice la Escritura    </a:t>
            </a:r>
          </a:p>
          <a:p>
            <a:pPr marL="0" indent="0" algn="ctr">
              <a:buNone/>
            </a:pPr>
            <a:endParaRPr lang="es-CO" dirty="0"/>
          </a:p>
        </p:txBody>
      </p:sp>
    </p:spTree>
    <p:extLst>
      <p:ext uri="{BB962C8B-B14F-4D97-AF65-F5344CB8AC3E}">
        <p14:creationId xmlns:p14="http://schemas.microsoft.com/office/powerpoint/2010/main" val="19449636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0" y="256674"/>
            <a:ext cx="11518232" cy="6601326"/>
          </a:xfrm>
          <a:solidFill>
            <a:schemeClr val="accent2">
              <a:lumMod val="20000"/>
              <a:lumOff val="80000"/>
            </a:schemeClr>
          </a:solidFill>
          <a:scene3d>
            <a:camera prst="orthographicFront"/>
            <a:lightRig rig="threePt" dir="t"/>
          </a:scene3d>
          <a:sp3d>
            <a:bevelT prst="slope"/>
          </a:sp3d>
        </p:spPr>
        <p:txBody>
          <a:bodyPr>
            <a:normAutofit fontScale="92500" lnSpcReduction="10000"/>
          </a:bodyPr>
          <a:lstStyle/>
          <a:p>
            <a:pPr marL="0" indent="0" algn="ctr">
              <a:buNone/>
            </a:pPr>
            <a:r>
              <a:rPr lang="es-CO" sz="3000" dirty="0" smtClean="0"/>
              <a:t>El mensaje de los 6000 años de pecado, consiste en que la promesa del Señor “Vendré otra vez”, tiene una fecha definida, como lo estaba la promesa para la primera venida del Mesías para el pueblo de Israel, en las setenta semanas, la fecha no salva, el que salva es Cristo, a quien señala la profecía.</a:t>
            </a:r>
          </a:p>
          <a:p>
            <a:pPr marL="0" indent="0" algn="ctr">
              <a:buNone/>
            </a:pPr>
            <a:r>
              <a:rPr lang="es-CO" sz="3000" dirty="0" smtClean="0"/>
              <a:t>Lo que busca la profecía, es llamar nuestra atención, a que nos arrepintamos de nuestros pecados, ahora, y estemos en paz con Dios, no pensado en la fecha, ni siquiera en que somos mortales, y en que en cualquier momento podemos morir, porque entonces el arrepentimiento no sería genuino, sino por miedo, a perdernos.</a:t>
            </a:r>
          </a:p>
          <a:p>
            <a:pPr marL="0" indent="0" algn="ctr">
              <a:buNone/>
            </a:pPr>
            <a:r>
              <a:rPr lang="es-CO" sz="3000" dirty="0" smtClean="0"/>
              <a:t>Una persona que dice ser hijo de Dios, no debe estar jugando con el pecado, sino que por amor a Cristo, por todo lo que Cristo ha hecho por el, debe vivir cada segundo de su vida para Cristo, como le dijo Dios a los israelitas</a:t>
            </a:r>
            <a:r>
              <a:rPr lang="es-CO" sz="3000" dirty="0"/>
              <a:t>: “</a:t>
            </a:r>
            <a:r>
              <a:rPr lang="es-CO" sz="3000" i="1" dirty="0"/>
              <a:t>Yo soy Jehová, vuestro </a:t>
            </a:r>
            <a:r>
              <a:rPr lang="es-CO" sz="3000" i="1" dirty="0" smtClean="0"/>
              <a:t>Dios. </a:t>
            </a:r>
            <a:r>
              <a:rPr lang="es-CO" sz="3000" b="1" i="1" dirty="0" smtClean="0"/>
              <a:t>Vosotros por tanto os santificaréis </a:t>
            </a:r>
            <a:r>
              <a:rPr lang="es-CO" sz="3000" b="1" i="1" dirty="0"/>
              <a:t>y seréis santos, porque yo soy santo</a:t>
            </a:r>
            <a:r>
              <a:rPr lang="es-CO" sz="3000" i="1" dirty="0" smtClean="0"/>
              <a:t>. Así que no contaminéis vuestras personas con ningún animal que se arrastre sobre la tierra. 45 </a:t>
            </a:r>
            <a:r>
              <a:rPr lang="es-CO" sz="3000" i="1" dirty="0"/>
              <a:t>Yo soy Jehová, que os hago subir de la tierra de Egipto para ser vuestro Dios: </a:t>
            </a:r>
            <a:r>
              <a:rPr lang="es-CO" sz="3000" b="1" i="1" dirty="0"/>
              <a:t>seréis, pues, santos, porque yo soy </a:t>
            </a:r>
            <a:r>
              <a:rPr lang="es-CO" sz="3000" b="1" i="1" dirty="0" smtClean="0"/>
              <a:t>santo</a:t>
            </a:r>
            <a:r>
              <a:rPr lang="es-CO" sz="3000" dirty="0" smtClean="0"/>
              <a:t>”. </a:t>
            </a:r>
            <a:r>
              <a:rPr lang="es-CO" sz="3000" dirty="0" smtClean="0">
                <a:solidFill>
                  <a:srgbClr val="FF0000"/>
                </a:solidFill>
              </a:rPr>
              <a:t>(Lev.11:44,45). </a:t>
            </a:r>
            <a:endParaRPr lang="es-CO" dirty="0" smtClean="0">
              <a:solidFill>
                <a:srgbClr val="FF0000"/>
              </a:solidFill>
            </a:endParaRPr>
          </a:p>
          <a:p>
            <a:pPr marL="0" indent="0">
              <a:buNone/>
            </a:pPr>
            <a:endParaRPr lang="es-CO" dirty="0"/>
          </a:p>
        </p:txBody>
      </p:sp>
    </p:spTree>
    <p:extLst>
      <p:ext uri="{BB962C8B-B14F-4D97-AF65-F5344CB8AC3E}">
        <p14:creationId xmlns:p14="http://schemas.microsoft.com/office/powerpoint/2010/main" val="280861264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465221"/>
            <a:ext cx="11518232" cy="6112042"/>
          </a:xfrm>
          <a:solidFill>
            <a:schemeClr val="accent3">
              <a:lumMod val="20000"/>
              <a:lumOff val="80000"/>
            </a:schemeClr>
          </a:solidFill>
          <a:scene3d>
            <a:camera prst="orthographicFront"/>
            <a:lightRig rig="threePt" dir="t"/>
          </a:scene3d>
          <a:sp3d>
            <a:bevelT prst="slope"/>
          </a:sp3d>
        </p:spPr>
        <p:txBody>
          <a:bodyPr>
            <a:normAutofit/>
          </a:bodyPr>
          <a:lstStyle/>
          <a:p>
            <a:pPr marL="0" indent="0" algn="ctr">
              <a:buNone/>
            </a:pPr>
            <a:r>
              <a:rPr lang="es-CO" dirty="0" smtClean="0">
                <a:solidFill>
                  <a:srgbClr val="FF0000"/>
                </a:solidFill>
              </a:rPr>
              <a:t>1 Ju.3:8-10,  </a:t>
            </a:r>
            <a:r>
              <a:rPr lang="es-CO" dirty="0" smtClean="0"/>
              <a:t>dice: “El </a:t>
            </a:r>
            <a:r>
              <a:rPr lang="es-CO" dirty="0"/>
              <a:t>que practica el pecado es del diablo, porque el diablo peca desde el principio</a:t>
            </a:r>
            <a:r>
              <a:rPr lang="es-CO" dirty="0" smtClean="0"/>
              <a:t>. </a:t>
            </a:r>
            <a:r>
              <a:rPr lang="es-CO" dirty="0"/>
              <a:t>Para esto apareció el Hijo de Dios, para deshacer las obras del </a:t>
            </a:r>
            <a:r>
              <a:rPr lang="es-CO" dirty="0" smtClean="0"/>
              <a:t>diablo. </a:t>
            </a:r>
            <a:r>
              <a:rPr lang="es-CO" dirty="0"/>
              <a:t>9 </a:t>
            </a:r>
            <a:r>
              <a:rPr lang="es-CO" b="1" dirty="0"/>
              <a:t>Todo aquel que es nacido de Dios no practica el pecado</a:t>
            </a:r>
            <a:r>
              <a:rPr lang="es-CO" dirty="0"/>
              <a:t>, </a:t>
            </a:r>
            <a:r>
              <a:rPr lang="es-CO" b="1" dirty="0"/>
              <a:t>porque la simiente de Dios permanece en él; y no puede pecar, porque es nacido de Dios</a:t>
            </a:r>
            <a:r>
              <a:rPr lang="es-CO" dirty="0"/>
              <a:t>. </a:t>
            </a:r>
            <a:r>
              <a:rPr lang="es-CO" dirty="0" smtClean="0"/>
              <a:t>10 </a:t>
            </a:r>
            <a:r>
              <a:rPr lang="es-CO" dirty="0"/>
              <a:t>En esto se manifiestan los hijos de Dios y los hijos del diablo: todo aquel que no hace justicia y que no ama a su hermano, no es de </a:t>
            </a:r>
            <a:r>
              <a:rPr lang="es-CO" dirty="0" smtClean="0"/>
              <a:t>Dios”,</a:t>
            </a:r>
          </a:p>
          <a:p>
            <a:pPr marL="0" indent="0" algn="ctr">
              <a:buNone/>
            </a:pPr>
            <a:r>
              <a:rPr lang="es-CO" dirty="0" smtClean="0"/>
              <a:t>Amados hermanos y hermanas, el llamado que nos hace Dios aquí, es que si no nos preocupamos por ser santos hoy, como lo exige Dios, y esperamos la fecha para luego si creer y arrepentirnos, nos sucederá como les sucedió a los antediluvianos, que esperaron que se cumplieran los 120 años que Dios les había dado, y vieran la lluvia como la anunciaba Noé, y todos se ahogaron, excepto los que si le creyeron a Dios, Noé y su familia, ocho personas, el remanente.   </a:t>
            </a:r>
            <a:endParaRPr lang="es-CO" dirty="0"/>
          </a:p>
        </p:txBody>
      </p:sp>
    </p:spTree>
    <p:extLst>
      <p:ext uri="{BB962C8B-B14F-4D97-AF65-F5344CB8AC3E}">
        <p14:creationId xmlns:p14="http://schemas.microsoft.com/office/powerpoint/2010/main" val="365656899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401052"/>
            <a:ext cx="11502190" cy="6456947"/>
          </a:xfrm>
          <a:solidFill>
            <a:schemeClr val="accent3">
              <a:lumMod val="20000"/>
              <a:lumOff val="80000"/>
            </a:schemeClr>
          </a:solidFill>
          <a:scene3d>
            <a:camera prst="orthographicFront"/>
            <a:lightRig rig="threePt" dir="t"/>
          </a:scene3d>
          <a:sp3d>
            <a:bevelT prst="slope"/>
          </a:sp3d>
        </p:spPr>
        <p:txBody>
          <a:bodyPr>
            <a:normAutofit lnSpcReduction="10000"/>
          </a:bodyPr>
          <a:lstStyle/>
          <a:p>
            <a:pPr marL="0" indent="0" algn="ctr">
              <a:buNone/>
            </a:pPr>
            <a:r>
              <a:rPr lang="es-CO" dirty="0" smtClean="0"/>
              <a:t>Pero hoy, A semejanza del tiempo de Cristo, cuando estaba a las puertas el cumplimiento de la profecía, de las setenta semanas, El Mesías decía a viva voz: “EL TIEMPO SE HA CUMPLIDO”, y enviaba predicadores, de dos en dos, a todas partes del territorio de Israel diciendo: “EL TIEMPO SE HA CUMPLIDO”, los sacerdotes, predicaban mensajes de paz para calmar el ambiente, suscitado por el Mesías y sus mensajeros, para que se durmieran plácidamente, mientras tanto su tiempo de gracia estaba por terminar</a:t>
            </a:r>
          </a:p>
          <a:p>
            <a:pPr marL="0" indent="0" algn="ctr">
              <a:buNone/>
            </a:pPr>
            <a:r>
              <a:rPr lang="es-CO" dirty="0" smtClean="0"/>
              <a:t>Se predican sermones tibios para arrullar la iglesia, para que se duerma, cuando se debía predicar a viva voz, como lo dice Pablo:   </a:t>
            </a:r>
          </a:p>
          <a:p>
            <a:pPr marL="0" indent="0" algn="ctr">
              <a:buNone/>
            </a:pPr>
            <a:r>
              <a:rPr lang="es-CO" dirty="0" smtClean="0"/>
              <a:t>“Y </a:t>
            </a:r>
            <a:r>
              <a:rPr lang="es-CO" dirty="0"/>
              <a:t>esto, conociendo el tiempo, que es ya hora de levantarnos del sueño, porque ahora está más cerca de nosotros nuestra salvación que cuando creímos. </a:t>
            </a:r>
            <a:r>
              <a:rPr lang="es-CO" dirty="0" smtClean="0"/>
              <a:t>12 </a:t>
            </a:r>
            <a:r>
              <a:rPr lang="es-CO" dirty="0"/>
              <a:t>La noche está avanzada y se acerca el </a:t>
            </a:r>
            <a:r>
              <a:rPr lang="es-CO" dirty="0" smtClean="0"/>
              <a:t>día. Desechemos, </a:t>
            </a:r>
            <a:r>
              <a:rPr lang="es-CO" dirty="0"/>
              <a:t>pues, las obras de las tinieblas y vistámonos las armas de la </a:t>
            </a:r>
            <a:r>
              <a:rPr lang="es-CO" dirty="0" smtClean="0"/>
              <a:t>luz13 </a:t>
            </a:r>
            <a:r>
              <a:rPr lang="es-CO" dirty="0"/>
              <a:t>Andemos como de día, honestamente; no en glotonerías y borracheras, no en lujurias y libertinaje, no en contiendas y </a:t>
            </a:r>
            <a:r>
              <a:rPr lang="es-CO" dirty="0" smtClean="0"/>
              <a:t>envidia </a:t>
            </a:r>
            <a:r>
              <a:rPr lang="es-CO" dirty="0"/>
              <a:t>14 Al contrario, vestíos del Señor </a:t>
            </a:r>
            <a:r>
              <a:rPr lang="es-CO" dirty="0" smtClean="0"/>
              <a:t>Jesucristo </a:t>
            </a:r>
            <a:r>
              <a:rPr lang="es-CO" dirty="0"/>
              <a:t>y no satisfagáis los deseos de la </a:t>
            </a:r>
            <a:r>
              <a:rPr lang="es-CO" dirty="0" smtClean="0"/>
              <a:t>carne”. </a:t>
            </a:r>
            <a:r>
              <a:rPr lang="es-CO" dirty="0" smtClean="0">
                <a:solidFill>
                  <a:srgbClr val="FF0000"/>
                </a:solidFill>
              </a:rPr>
              <a:t>(Rom.13:11-14).</a:t>
            </a:r>
            <a:endParaRPr lang="es-CO" dirty="0">
              <a:solidFill>
                <a:srgbClr val="FF0000"/>
              </a:solidFill>
            </a:endParaRPr>
          </a:p>
        </p:txBody>
      </p:sp>
    </p:spTree>
    <p:extLst>
      <p:ext uri="{BB962C8B-B14F-4D97-AF65-F5344CB8AC3E}">
        <p14:creationId xmlns:p14="http://schemas.microsoft.com/office/powerpoint/2010/main" val="813025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773863"/>
          </a:xfrm>
        </p:spPr>
        <p:txBody>
          <a:bodyPr/>
          <a:lstStyle/>
          <a:p>
            <a:pPr algn="ctr"/>
            <a:r>
              <a:rPr lang="es-CO" b="1" dirty="0" smtClean="0"/>
              <a:t>Conclusión. </a:t>
            </a:r>
            <a:endParaRPr lang="es-CO" b="1" dirty="0"/>
          </a:p>
        </p:txBody>
      </p:sp>
      <p:sp>
        <p:nvSpPr>
          <p:cNvPr id="3" name="Marcador de contenido 2"/>
          <p:cNvSpPr>
            <a:spLocks noGrp="1"/>
          </p:cNvSpPr>
          <p:nvPr>
            <p:ph idx="1"/>
          </p:nvPr>
        </p:nvSpPr>
        <p:spPr>
          <a:xfrm>
            <a:off x="433137" y="1251284"/>
            <a:ext cx="11357810" cy="5606715"/>
          </a:xfrm>
          <a:solidFill>
            <a:schemeClr val="accent3">
              <a:lumMod val="20000"/>
              <a:lumOff val="80000"/>
            </a:schemeClr>
          </a:solidFill>
          <a:scene3d>
            <a:camera prst="orthographicFront"/>
            <a:lightRig rig="threePt" dir="t"/>
          </a:scene3d>
          <a:sp3d>
            <a:bevelT prst="slope"/>
          </a:sp3d>
        </p:spPr>
        <p:txBody>
          <a:bodyPr>
            <a:normAutofit lnSpcReduction="10000"/>
          </a:bodyPr>
          <a:lstStyle/>
          <a:p>
            <a:pPr marL="0" indent="0" algn="ctr">
              <a:buNone/>
            </a:pPr>
            <a:r>
              <a:rPr lang="es-CO" dirty="0" smtClean="0"/>
              <a:t>Como hemos comprobado con la Biblia y el Espíritu de Profecía, que en el año 31, se cumplieron dos profecías, por tanto a eso hacía referencia el Señor Jesús, con sus Palabras: “EL TIEMPO SE HA CUMPLIDO”. </a:t>
            </a:r>
          </a:p>
          <a:p>
            <a:pPr marL="0" indent="0" algn="ctr">
              <a:buNone/>
            </a:pPr>
            <a:endParaRPr lang="es-CO" b="1" dirty="0" smtClean="0">
              <a:solidFill>
                <a:srgbClr val="FF0000"/>
              </a:solidFill>
            </a:endParaRPr>
          </a:p>
          <a:p>
            <a:pPr marL="0" indent="0" algn="ctr">
              <a:buNone/>
            </a:pPr>
            <a:r>
              <a:rPr lang="es-CO" b="1" dirty="0" smtClean="0">
                <a:solidFill>
                  <a:srgbClr val="FF0000"/>
                </a:solidFill>
              </a:rPr>
              <a:t>La primera, la de las setenta semanas. </a:t>
            </a:r>
          </a:p>
          <a:p>
            <a:pPr marL="0" indent="0" algn="ctr">
              <a:buNone/>
            </a:pPr>
            <a:r>
              <a:rPr lang="es-CO" b="1" dirty="0" smtClean="0">
                <a:solidFill>
                  <a:srgbClr val="FF0000"/>
                </a:solidFill>
              </a:rPr>
              <a:t>La segunda, cuatro mil años de sacrificios.</a:t>
            </a:r>
          </a:p>
          <a:p>
            <a:pPr marL="0" indent="0" algn="ctr">
              <a:buNone/>
            </a:pPr>
            <a:endParaRPr lang="es-CO" dirty="0" smtClean="0"/>
          </a:p>
          <a:p>
            <a:pPr marL="0" indent="0" algn="ctr">
              <a:buNone/>
            </a:pPr>
            <a:r>
              <a:rPr lang="es-CO" dirty="0" smtClean="0"/>
              <a:t>He iniciación del segundo periodo de tiempo, los 2000 años finales, para cumplir el periodo de tiempo, establecido por Dios, 6000 años, “antes de la finalización de la historia de la tierra”, el cual está a punto de concluir. Y así concluirá la “gran controversia entre Cristo y Satanás”, que se realizó en la tierra por espacio de 6000 años.   Desde el Edén hasta la segunda venida de Cristo. </a:t>
            </a:r>
          </a:p>
        </p:txBody>
      </p:sp>
    </p:spTree>
    <p:extLst>
      <p:ext uri="{BB962C8B-B14F-4D97-AF65-F5344CB8AC3E}">
        <p14:creationId xmlns:p14="http://schemas.microsoft.com/office/powerpoint/2010/main" val="418136126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2716" y="320842"/>
            <a:ext cx="11598442" cy="6272463"/>
          </a:xfrm>
          <a:solidFill>
            <a:schemeClr val="accent3">
              <a:lumMod val="20000"/>
              <a:lumOff val="80000"/>
            </a:schemeClr>
          </a:solidFill>
          <a:scene3d>
            <a:camera prst="orthographicFront"/>
            <a:lightRig rig="threePt" dir="t"/>
          </a:scene3d>
          <a:sp3d>
            <a:bevelT prst="slope"/>
          </a:sp3d>
        </p:spPr>
        <p:txBody>
          <a:bodyPr>
            <a:normAutofit/>
          </a:bodyPr>
          <a:lstStyle/>
          <a:p>
            <a:pPr marL="0" indent="0" algn="ctr">
              <a:buNone/>
            </a:pPr>
            <a:r>
              <a:rPr lang="es-CO" dirty="0" smtClean="0"/>
              <a:t>Por ende, mi llamado a la iglesia, hoy, es el mismo que dirigió Cristo al pueblo de Israel, cuando la profecía de las setenta semanas estaba a punto de concluir:: </a:t>
            </a:r>
          </a:p>
          <a:p>
            <a:pPr marL="0" indent="0" algn="ctr">
              <a:buNone/>
            </a:pPr>
            <a:r>
              <a:rPr lang="es-CO" dirty="0" smtClean="0"/>
              <a:t>“EL TIEMPO SE HA CUMPLIDO”.</a:t>
            </a:r>
          </a:p>
          <a:p>
            <a:pPr marL="0" indent="0" algn="ctr">
              <a:buNone/>
            </a:pPr>
            <a:endParaRPr lang="es-CO" dirty="0" smtClean="0"/>
          </a:p>
          <a:p>
            <a:pPr marL="0" indent="0" algn="ctr">
              <a:buNone/>
            </a:pPr>
            <a:r>
              <a:rPr lang="es-CO" dirty="0" smtClean="0"/>
              <a:t>Amados hermanos, la profecía de los 6000 años de pecado, es una realidad, y está a punto de incluir, porque es Palabra de Dios. Y su Palabra nunca falla. </a:t>
            </a:r>
          </a:p>
          <a:p>
            <a:pPr marL="0" indent="0" algn="ctr">
              <a:buNone/>
            </a:pPr>
            <a:r>
              <a:rPr lang="es-CO" dirty="0"/>
              <a:t>L</a:t>
            </a:r>
            <a:r>
              <a:rPr lang="es-CO" dirty="0" smtClean="0"/>
              <a:t>a promesa “Vendré otra vez”, será una realidad.  </a:t>
            </a:r>
          </a:p>
          <a:p>
            <a:pPr marL="0" indent="0" algn="ctr">
              <a:buNone/>
            </a:pPr>
            <a:r>
              <a:rPr lang="es-CO" dirty="0" smtClean="0"/>
              <a:t>Yo les puedo decir hoy, con toda seguridad, basado en el cumplimiento de las profecías, que así lo indican.</a:t>
            </a:r>
          </a:p>
          <a:p>
            <a:pPr marL="0" indent="0" algn="ctr">
              <a:buNone/>
            </a:pPr>
            <a:r>
              <a:rPr lang="es-CO" dirty="0" smtClean="0"/>
              <a:t>“EL TIEMPO SE HA CUMPLIDO”</a:t>
            </a:r>
          </a:p>
          <a:p>
            <a:pPr marL="0" indent="0" algn="ctr">
              <a:buNone/>
            </a:pPr>
            <a:r>
              <a:rPr lang="es-CO" dirty="0" smtClean="0"/>
              <a:t>Lo que yo escribo aquí, es el fruto de mi experiencia de muchos años de estudio de la Biblia y el Espíritu de Profecía. </a:t>
            </a:r>
          </a:p>
          <a:p>
            <a:pPr marL="0" indent="0" algn="ctr">
              <a:buNone/>
            </a:pPr>
            <a:endParaRPr lang="es-CO" dirty="0" smtClean="0"/>
          </a:p>
        </p:txBody>
      </p:sp>
    </p:spTree>
    <p:extLst>
      <p:ext uri="{BB962C8B-B14F-4D97-AF65-F5344CB8AC3E}">
        <p14:creationId xmlns:p14="http://schemas.microsoft.com/office/powerpoint/2010/main" val="32686056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112296"/>
            <a:ext cx="11502189" cy="6745704"/>
          </a:xfrm>
          <a:solidFill>
            <a:schemeClr val="bg1"/>
          </a:solidFill>
          <a:scene3d>
            <a:camera prst="orthographicFront"/>
            <a:lightRig rig="threePt" dir="t"/>
          </a:scene3d>
          <a:sp3d>
            <a:bevelT prst="slope"/>
          </a:sp3d>
        </p:spPr>
        <p:txBody>
          <a:bodyPr>
            <a:normAutofit fontScale="92500"/>
          </a:bodyPr>
          <a:lstStyle/>
          <a:p>
            <a:pPr marL="0" indent="0" algn="ctr">
              <a:buNone/>
            </a:pPr>
            <a:r>
              <a:rPr lang="es-CO" dirty="0" smtClean="0"/>
              <a:t>Si el profeta </a:t>
            </a:r>
            <a:r>
              <a:rPr lang="es-CO" dirty="0"/>
              <a:t>Amos dice</a:t>
            </a:r>
            <a:r>
              <a:rPr lang="es-CO" dirty="0" smtClean="0"/>
              <a:t>: “</a:t>
            </a:r>
            <a:r>
              <a:rPr lang="es-CO" i="1" dirty="0" smtClean="0"/>
              <a:t>Porque NO HARÁ NADA JEHOVÁ, EL SEÑOR, SIN REVELAR SU SECRETO A SUS SIERVOS LOS PROFET</a:t>
            </a:r>
            <a:r>
              <a:rPr lang="es-CO" dirty="0" smtClean="0"/>
              <a:t>AS”, Y en </a:t>
            </a:r>
            <a:r>
              <a:rPr lang="es-CO" dirty="0" smtClean="0">
                <a:solidFill>
                  <a:srgbClr val="FF0000"/>
                </a:solidFill>
              </a:rPr>
              <a:t>Números 23:19</a:t>
            </a:r>
            <a:r>
              <a:rPr lang="es-CO" dirty="0" smtClean="0"/>
              <a:t> dice</a:t>
            </a:r>
            <a:r>
              <a:rPr lang="es-CO" dirty="0"/>
              <a:t>:  </a:t>
            </a:r>
            <a:r>
              <a:rPr lang="es-CO" dirty="0" smtClean="0"/>
              <a:t>“</a:t>
            </a:r>
            <a:r>
              <a:rPr lang="es-CO" i="1" dirty="0" smtClean="0"/>
              <a:t>DIOS NO ES HOMBRE, PARA QUE MIENTA, NI HIJO DE HOMBRE PARA QUE SE ARREPIENTA. ¿ACASO DICE Y NO HACE? ¿ACASO PROMETE Y NO CUMPLE?”</a:t>
            </a:r>
          </a:p>
          <a:p>
            <a:pPr marL="0" indent="0" algn="ctr">
              <a:buNone/>
            </a:pPr>
            <a:r>
              <a:rPr lang="es-CO" i="1" dirty="0" smtClean="0"/>
              <a:t>Si el profeta Amos dice que </a:t>
            </a:r>
            <a:r>
              <a:rPr lang="es-CO" i="1" dirty="0"/>
              <a:t>. </a:t>
            </a:r>
            <a:r>
              <a:rPr lang="es-CO" i="1" dirty="0" smtClean="0"/>
              <a:t>“NO </a:t>
            </a:r>
            <a:r>
              <a:rPr lang="es-CO" i="1" dirty="0"/>
              <a:t>HARÁ NADA JEHOVÁ, EL SEÑOR, SIN REVELAR SU SECRETO A SUS SIERVOS LOS </a:t>
            </a:r>
            <a:r>
              <a:rPr lang="es-CO" i="1" dirty="0" smtClean="0"/>
              <a:t>PROFETAS”, es porque así es, de lo contrario se estaría  diciendo que Dios no nos está diciendo toda la verdad, como lo prometió, y estaríamos diciendo que Dios es mentiroso, si se reserva algo para si, sería lo contrario  a lo que anuncia Amos, cuando Números 23:19, dice </a:t>
            </a:r>
            <a:r>
              <a:rPr lang="es-CO" i="1" dirty="0"/>
              <a:t>que  </a:t>
            </a:r>
            <a:r>
              <a:rPr lang="es-CO" i="1" dirty="0" smtClean="0"/>
              <a:t>“Dios </a:t>
            </a:r>
            <a:r>
              <a:rPr lang="es-CO" i="1" dirty="0"/>
              <a:t>no ES HOMBRE, PARA QUE MIENTANI HIJO DE HOMBRE PARA QUE SE ARREPIENTA. ¿ACASO DICE Y NO HACE? ¿ACASO PROMETE Y NO CUMPLE</a:t>
            </a:r>
            <a:r>
              <a:rPr lang="es-CO" i="1" dirty="0" smtClean="0"/>
              <a:t>?”</a:t>
            </a:r>
          </a:p>
          <a:p>
            <a:pPr marL="0" indent="0" algn="ctr">
              <a:buNone/>
            </a:pPr>
            <a:r>
              <a:rPr lang="es-CO" i="1" dirty="0" smtClean="0"/>
              <a:t>Lo que debemos entender, es que a medida que pasa el tiempo. Dios rebela sus “secretos”, a sus siervos para ese tiempo especifico, no antes ni después. </a:t>
            </a:r>
            <a:r>
              <a:rPr lang="es-CO" i="1" dirty="0" smtClean="0">
                <a:solidFill>
                  <a:srgbClr val="FF0000"/>
                </a:solidFill>
              </a:rPr>
              <a:t>(Ver Salmo 25:14),.  </a:t>
            </a:r>
          </a:p>
          <a:p>
            <a:pPr marL="0" indent="0" algn="ctr">
              <a:buNone/>
            </a:pPr>
            <a:r>
              <a:rPr lang="es-CO" i="1" dirty="0" smtClean="0"/>
              <a:t>Los profetas verdaderos NO SE CONTRADICEN, porque sus mensajes proviene del mismo Dios. Y como queda bien claro, las profecías traen la feche de u cumplimiento implícito en ellas mismas.  </a:t>
            </a:r>
          </a:p>
          <a:p>
            <a:pPr marL="0" indent="0" algn="ctr">
              <a:buNone/>
            </a:pPr>
            <a:endParaRPr lang="es-CO" i="1" dirty="0"/>
          </a:p>
        </p:txBody>
      </p:sp>
    </p:spTree>
    <p:extLst>
      <p:ext uri="{BB962C8B-B14F-4D97-AF65-F5344CB8AC3E}">
        <p14:creationId xmlns:p14="http://schemas.microsoft.com/office/powerpoint/2010/main" val="77559623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6" y="256674"/>
            <a:ext cx="11518232" cy="2711115"/>
          </a:xfrm>
          <a:solidFill>
            <a:schemeClr val="bg1"/>
          </a:solidFill>
          <a:scene3d>
            <a:camera prst="orthographicFront"/>
            <a:lightRig rig="threePt" dir="t"/>
          </a:scene3d>
          <a:sp3d>
            <a:bevelT prst="slope"/>
          </a:sp3d>
        </p:spPr>
        <p:txBody>
          <a:bodyPr>
            <a:normAutofit fontScale="92500" lnSpcReduction="10000"/>
          </a:bodyPr>
          <a:lstStyle/>
          <a:p>
            <a:pPr marL="0" indent="0" algn="ctr">
              <a:buNone/>
            </a:pPr>
            <a:r>
              <a:rPr lang="es-CO" dirty="0" smtClean="0"/>
              <a:t>Y fue EGW por revelación de Dios, la que dice que en el año 31, cuando Cristo murió en el Calvario se cumplieron 4000 años de pecado, y de sacrificios,  y que el mimo día, Cristo, en medio de sus sufrimientos contemplaba a su iglesia que existiría durante 2000 año, antes de la finalización de la historia de la tierra. </a:t>
            </a:r>
          </a:p>
          <a:p>
            <a:pPr marL="0" indent="0" algn="ctr">
              <a:buNone/>
            </a:pPr>
            <a:r>
              <a:rPr lang="es-CO" dirty="0" smtClean="0"/>
              <a:t>Lo que yo hago es simplemente citar lo que ella escribió, en el CS, y MS. 73.</a:t>
            </a:r>
          </a:p>
          <a:p>
            <a:pPr marL="0" indent="0" algn="ctr">
              <a:buNone/>
            </a:pPr>
            <a:r>
              <a:rPr lang="es-CO" dirty="0" smtClean="0"/>
              <a:t>Y fue Guillermo Miller, el que elaboró el cronograma de las setenta semanas y 2300 días, ;fechas que no aparecen el la Biblia sino eventos.</a:t>
            </a:r>
          </a:p>
        </p:txBody>
      </p:sp>
      <p:pic>
        <p:nvPicPr>
          <p:cNvPr id="4" name="Imagen 3"/>
          <p:cNvPicPr>
            <a:picLocks noChangeAspect="1"/>
          </p:cNvPicPr>
          <p:nvPr/>
        </p:nvPicPr>
        <p:blipFill>
          <a:blip r:embed="rId2"/>
          <a:stretch>
            <a:fillRect/>
          </a:stretch>
        </p:blipFill>
        <p:spPr>
          <a:xfrm>
            <a:off x="0" y="2967789"/>
            <a:ext cx="12192000" cy="3890211"/>
          </a:xfrm>
          <a:prstGeom prst="rect">
            <a:avLst/>
          </a:prstGeom>
        </p:spPr>
      </p:pic>
    </p:spTree>
    <p:extLst>
      <p:ext uri="{BB962C8B-B14F-4D97-AF65-F5344CB8AC3E}">
        <p14:creationId xmlns:p14="http://schemas.microsoft.com/office/powerpoint/2010/main" val="36470917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2716" y="256675"/>
            <a:ext cx="11646568" cy="6601325"/>
          </a:xfrm>
          <a:solidFill>
            <a:schemeClr val="bg2"/>
          </a:solidFill>
          <a:scene3d>
            <a:camera prst="orthographicFront"/>
            <a:lightRig rig="threePt" dir="t"/>
          </a:scene3d>
          <a:sp3d>
            <a:bevelT prst="slope"/>
          </a:sp3d>
        </p:spPr>
        <p:txBody>
          <a:bodyPr>
            <a:normAutofit lnSpcReduction="10000"/>
          </a:bodyPr>
          <a:lstStyle/>
          <a:p>
            <a:pPr marL="0" indent="0" algn="ctr">
              <a:buNone/>
            </a:pPr>
            <a:r>
              <a:rPr lang="es-CO" dirty="0" smtClean="0"/>
              <a:t>Mi oración ferviente es que vivamos cada día para Dios, no pensando en la fecha del 2031 para prepararnos,  </a:t>
            </a:r>
            <a:r>
              <a:rPr lang="es-CO" dirty="0"/>
              <a:t>p</a:t>
            </a:r>
            <a:r>
              <a:rPr lang="es-CO" dirty="0" smtClean="0"/>
              <a:t>orque eso indica que NO SOMOS HIJOS DE DIOS, y un hijo de Dios no debe estar jugando con el  pecado, ni siquiera pensando en que debe vivir sin pecado porque es mortaja, sino porque “la cimiente de Dios –Cristo Jesús- está el él”. </a:t>
            </a:r>
            <a:r>
              <a:rPr lang="es-CO" dirty="0" smtClean="0">
                <a:solidFill>
                  <a:srgbClr val="FF0000"/>
                </a:solidFill>
              </a:rPr>
              <a:t>(1 Ju.3:9; Ju.17:23)</a:t>
            </a:r>
            <a:r>
              <a:rPr lang="es-CO" dirty="0" smtClean="0"/>
              <a:t>, y la fecha no nos salva, lo que anuncia la fecha de la profecía es la terminación de la </a:t>
            </a:r>
          </a:p>
          <a:p>
            <a:pPr marL="0" indent="0" algn="ctr">
              <a:buNone/>
            </a:pPr>
            <a:r>
              <a:rPr lang="es-CO" dirty="0" smtClean="0"/>
              <a:t>“GRAN CONTROVERCIA ENTRE CRISTO Y SATANÄS”</a:t>
            </a:r>
          </a:p>
          <a:p>
            <a:pPr marL="0" indent="0" algn="ctr">
              <a:buNone/>
            </a:pPr>
            <a:endParaRPr lang="es-CO" dirty="0" smtClean="0"/>
          </a:p>
          <a:p>
            <a:pPr marL="0" indent="0" algn="ctr">
              <a:buNone/>
            </a:pPr>
            <a:r>
              <a:rPr lang="es-CO" dirty="0" smtClean="0"/>
              <a:t>EL Señor Jesús dijo</a:t>
            </a:r>
            <a:r>
              <a:rPr lang="es-CO" dirty="0"/>
              <a:t>: </a:t>
            </a:r>
            <a:endParaRPr lang="es-CO" dirty="0" smtClean="0"/>
          </a:p>
          <a:p>
            <a:pPr marL="0" indent="0" algn="ctr">
              <a:buNone/>
            </a:pPr>
            <a:r>
              <a:rPr lang="es-CO" dirty="0" smtClean="0"/>
              <a:t>“Mas </a:t>
            </a:r>
            <a:r>
              <a:rPr lang="es-CO" dirty="0"/>
              <a:t>como en los días de Noé, así será la venida del Hijo del </a:t>
            </a:r>
            <a:r>
              <a:rPr lang="es-CO" dirty="0" smtClean="0"/>
              <a:t>Hombre”</a:t>
            </a:r>
          </a:p>
          <a:p>
            <a:pPr marL="0" indent="0" algn="ctr">
              <a:buNone/>
            </a:pPr>
            <a:r>
              <a:rPr lang="es-CO" dirty="0" smtClean="0">
                <a:solidFill>
                  <a:srgbClr val="FF0000"/>
                </a:solidFill>
              </a:rPr>
              <a:t>Mat.24:37</a:t>
            </a:r>
          </a:p>
          <a:p>
            <a:pPr marL="0" indent="0" algn="ctr">
              <a:buNone/>
            </a:pPr>
            <a:r>
              <a:rPr lang="es-CO" dirty="0" smtClean="0"/>
              <a:t>Cuando se cumplieron los 120 años establecidos por Dios, y no quisieron entrar al </a:t>
            </a:r>
            <a:r>
              <a:rPr lang="es-CO" dirty="0" smtClean="0"/>
              <a:t>arca, la puerta fue cerrada por Dios, y se </a:t>
            </a:r>
            <a:r>
              <a:rPr lang="es-CO" dirty="0" smtClean="0"/>
              <a:t>perdieron para siempre, igualmente cuando se cumplan los 6000 años de pecado, el que no esté en Cristo, se perderá también.</a:t>
            </a:r>
          </a:p>
          <a:p>
            <a:pPr marL="0" indent="0" algn="ctr">
              <a:buNone/>
            </a:pPr>
            <a:r>
              <a:rPr lang="es-CO" dirty="0" smtClean="0"/>
              <a:t>Yo no puedo predicar otra cosa, porque eso es lo dice la Palabra de Dios. </a:t>
            </a:r>
          </a:p>
        </p:txBody>
      </p:sp>
    </p:spTree>
    <p:extLst>
      <p:ext uri="{BB962C8B-B14F-4D97-AF65-F5344CB8AC3E}">
        <p14:creationId xmlns:p14="http://schemas.microsoft.com/office/powerpoint/2010/main" val="106232484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978569"/>
            <a:ext cx="10515600" cy="5133474"/>
          </a:xfrm>
          <a:solidFill>
            <a:schemeClr val="accent4">
              <a:lumMod val="40000"/>
              <a:lumOff val="60000"/>
            </a:schemeClr>
          </a:solidFill>
          <a:scene3d>
            <a:camera prst="orthographicFront"/>
            <a:lightRig rig="threePt" dir="t"/>
          </a:scene3d>
          <a:sp3d>
            <a:bevelT prst="slope"/>
          </a:sp3d>
        </p:spPr>
        <p:txBody>
          <a:bodyPr/>
          <a:lstStyle/>
          <a:p>
            <a:pPr marL="0" indent="0" algn="ctr">
              <a:buNone/>
            </a:pPr>
            <a:r>
              <a:rPr lang="es-CO" sz="3200" dirty="0"/>
              <a:t>Y no se preocupen discutiendo con migo, que </a:t>
            </a:r>
            <a:r>
              <a:rPr lang="es-CO" sz="3200"/>
              <a:t>si </a:t>
            </a:r>
            <a:r>
              <a:rPr lang="es-CO" sz="3200" smtClean="0"/>
              <a:t>EGW </a:t>
            </a:r>
            <a:r>
              <a:rPr lang="es-CO" sz="3200" dirty="0"/>
              <a:t>es la profeta de Dios como ella lo afirma, esta profecía se cumplirá, y si no es profeta de Dios. No se cumplirá. </a:t>
            </a:r>
          </a:p>
          <a:p>
            <a:endParaRPr lang="es-CO" sz="3200" dirty="0"/>
          </a:p>
          <a:p>
            <a:pPr marL="0" indent="0" algn="ctr">
              <a:buNone/>
            </a:pPr>
            <a:r>
              <a:rPr lang="es-CO" sz="3200" b="1" dirty="0"/>
              <a:t>PERO MI CONSEJO ES QUE SE PREPÁREN,</a:t>
            </a:r>
          </a:p>
          <a:p>
            <a:pPr marL="0" indent="0" algn="ctr">
              <a:buNone/>
            </a:pPr>
            <a:r>
              <a:rPr lang="es-CO" sz="3200" b="1" dirty="0"/>
              <a:t>“EL TIEMPO SE HA CUMPLIDO”, </a:t>
            </a:r>
          </a:p>
          <a:p>
            <a:pPr marL="0" indent="0" algn="ctr">
              <a:buNone/>
            </a:pPr>
            <a:r>
              <a:rPr lang="es-CO" sz="3200" b="1" dirty="0"/>
              <a:t>CRISTO REGRESA PRONTO. </a:t>
            </a:r>
          </a:p>
          <a:p>
            <a:pPr marL="0" indent="0" algn="ctr">
              <a:buNone/>
            </a:pPr>
            <a:r>
              <a:rPr lang="es-CO" sz="3200" b="1" dirty="0"/>
              <a:t>BENDICIONES PARA TODOS</a:t>
            </a:r>
            <a:r>
              <a:rPr lang="es-CO" sz="3200" b="1" dirty="0" smtClean="0"/>
              <a:t>.</a:t>
            </a:r>
            <a:endParaRPr lang="es-CO" sz="3200" b="1" dirty="0"/>
          </a:p>
        </p:txBody>
      </p:sp>
    </p:spTree>
    <p:extLst>
      <p:ext uri="{BB962C8B-B14F-4D97-AF65-F5344CB8AC3E}">
        <p14:creationId xmlns:p14="http://schemas.microsoft.com/office/powerpoint/2010/main" val="239977216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2835</TotalTime>
  <Words>5517</Words>
  <Application>Microsoft Office PowerPoint</Application>
  <PresentationFormat>Panorámica</PresentationFormat>
  <Paragraphs>192</Paragraphs>
  <Slides>37</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37</vt:i4>
      </vt:variant>
    </vt:vector>
  </HeadingPairs>
  <TitlesOfParts>
    <vt:vector size="42" baseType="lpstr">
      <vt:lpstr>Algerian</vt:lpstr>
      <vt:lpstr>Arial</vt:lpstr>
      <vt:lpstr>Calibri</vt:lpstr>
      <vt:lpstr>Calibri Light</vt:lpstr>
      <vt:lpstr>Tema de Office</vt:lpstr>
      <vt:lpstr>EL TIEMPO SE HA CUMPLIDO</vt:lpstr>
      <vt:lpstr>Presentación de PowerPoint</vt:lpstr>
      <vt:lpstr>EXTRAORDINARIA PROFECÍA, A LA VISTA</vt:lpstr>
      <vt:lpstr>Presentación de PowerPoint</vt:lpstr>
      <vt:lpstr>Presentación de PowerPoint</vt:lpstr>
      <vt:lpstr>Presentación de PowerPoint</vt:lpstr>
      <vt:lpstr>Usted puede leer la profecía en Daniel 9:24-27, y no encuentra  fechas, sino cinco eventos, que señalaban su cumplimiento.  ¿Cómo se supieron las fechas?  Guillermo Miller, al estudiar la profecía de los 2300 días, descubrió que al terminar cada evento, tenía la fecha, y se la colocó.  Por tanto las fechas ningún ser humano se las pone, estas ya están implícitas en lada evento, </vt:lpstr>
      <vt:lpstr>Presentación de PowerPoint</vt:lpstr>
      <vt:lpstr>Presentación de PowerPoint</vt:lpstr>
      <vt:lpstr>Presentación de PowerPoint</vt:lpstr>
      <vt:lpstr>Presentación de PowerPoint</vt:lpstr>
      <vt:lpstr>Presentación de PowerPoint</vt:lpstr>
      <vt:lpstr>Conclusión.</vt:lpstr>
      <vt:lpstr>Presentación de PowerPoint</vt:lpstr>
      <vt:lpstr>Presentación de PowerPoint</vt:lpstr>
      <vt:lpstr>EL TIEMPO SE HA CUMPLIDO N° 2.</vt:lpstr>
      <vt:lpstr>Presentación de PowerPoint</vt:lpstr>
      <vt:lpstr>Presentación de PowerPoint</vt:lpstr>
      <vt:lpstr>Los seis mil años Dios los divide en dos periodos de tiempo, 4000 mil y 2000 años. . </vt:lpstr>
      <vt:lpstr>Dios rebela su gracia, su amor por el hombre pecador: Antes de expulsar a Adán y a Eva del Edén, los viste con el manto de justicia, la Justicia de Cristo.  Lo cual es una promesa de que pronto regresarán al Edén.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 </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TIEMPO SE HA CUMPLIDO</dc:title>
  <dc:creator>Usuario de Windows</dc:creator>
  <cp:lastModifiedBy>Usuario de Windows</cp:lastModifiedBy>
  <cp:revision>200</cp:revision>
  <dcterms:created xsi:type="dcterms:W3CDTF">2019-07-03T10:18:32Z</dcterms:created>
  <dcterms:modified xsi:type="dcterms:W3CDTF">2019-07-09T22:58:17Z</dcterms:modified>
</cp:coreProperties>
</file>